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7" r:id="rId2"/>
    <p:sldId id="402" r:id="rId3"/>
    <p:sldId id="454" r:id="rId4"/>
    <p:sldId id="398" r:id="rId5"/>
    <p:sldId id="399" r:id="rId6"/>
    <p:sldId id="400" r:id="rId7"/>
    <p:sldId id="458" r:id="rId8"/>
    <p:sldId id="461" r:id="rId9"/>
    <p:sldId id="401" r:id="rId10"/>
    <p:sldId id="452" r:id="rId11"/>
    <p:sldId id="392" r:id="rId12"/>
    <p:sldId id="395" r:id="rId13"/>
    <p:sldId id="453" r:id="rId14"/>
    <p:sldId id="379" r:id="rId15"/>
    <p:sldId id="380" r:id="rId16"/>
    <p:sldId id="391" r:id="rId17"/>
    <p:sldId id="383" r:id="rId18"/>
    <p:sldId id="384" r:id="rId19"/>
    <p:sldId id="455" r:id="rId20"/>
    <p:sldId id="385" r:id="rId21"/>
    <p:sldId id="386" r:id="rId22"/>
    <p:sldId id="387" r:id="rId23"/>
    <p:sldId id="388" r:id="rId24"/>
    <p:sldId id="390" r:id="rId25"/>
    <p:sldId id="381" r:id="rId26"/>
    <p:sldId id="406" r:id="rId27"/>
    <p:sldId id="407" r:id="rId28"/>
    <p:sldId id="408" r:id="rId29"/>
    <p:sldId id="409" r:id="rId30"/>
    <p:sldId id="410" r:id="rId31"/>
    <p:sldId id="411" r:id="rId32"/>
    <p:sldId id="518" r:id="rId33"/>
    <p:sldId id="462" r:id="rId34"/>
    <p:sldId id="463" r:id="rId35"/>
    <p:sldId id="413" r:id="rId36"/>
    <p:sldId id="513" r:id="rId37"/>
    <p:sldId id="497" r:id="rId38"/>
    <p:sldId id="498" r:id="rId39"/>
    <p:sldId id="504" r:id="rId40"/>
    <p:sldId id="499" r:id="rId41"/>
    <p:sldId id="505" r:id="rId42"/>
    <p:sldId id="412" r:id="rId43"/>
    <p:sldId id="467" r:id="rId44"/>
    <p:sldId id="469" r:id="rId45"/>
    <p:sldId id="470" r:id="rId46"/>
    <p:sldId id="506" r:id="rId47"/>
    <p:sldId id="472" r:id="rId48"/>
    <p:sldId id="510" r:id="rId49"/>
    <p:sldId id="473" r:id="rId50"/>
    <p:sldId id="460" r:id="rId51"/>
    <p:sldId id="512" r:id="rId52"/>
    <p:sldId id="481" r:id="rId53"/>
    <p:sldId id="404" r:id="rId54"/>
    <p:sldId id="475" r:id="rId55"/>
    <p:sldId id="509" r:id="rId56"/>
    <p:sldId id="476" r:id="rId57"/>
    <p:sldId id="405" r:id="rId58"/>
    <p:sldId id="477" r:id="rId59"/>
    <p:sldId id="464" r:id="rId60"/>
    <p:sldId id="478" r:id="rId61"/>
    <p:sldId id="418" r:id="rId62"/>
    <p:sldId id="415" r:id="rId63"/>
    <p:sldId id="416" r:id="rId64"/>
    <p:sldId id="417" r:id="rId65"/>
    <p:sldId id="479" r:id="rId66"/>
    <p:sldId id="496" r:id="rId67"/>
    <p:sldId id="515" r:id="rId68"/>
    <p:sldId id="516" r:id="rId69"/>
    <p:sldId id="480" r:id="rId70"/>
    <p:sldId id="488" r:id="rId71"/>
    <p:sldId id="466" r:id="rId72"/>
    <p:sldId id="508" r:id="rId73"/>
    <p:sldId id="457" r:id="rId74"/>
    <p:sldId id="511" r:id="rId75"/>
    <p:sldId id="290" r:id="rId76"/>
  </p:sldIdLst>
  <p:sldSz cx="9144000" cy="6858000" type="screen4x3"/>
  <p:notesSz cx="6832600" cy="99695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2B4A2148-03B7-4210-B18E-F74F8E781198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EC674FC3-44BA-4B47-A88B-E658CF5AA7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56569B21-55FA-4A47-904C-9FE026D81337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1CA79CC9-4BAB-4E16-BB8D-F6C7C53AAE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92FB6156-D6F8-4237-BF40-1A3939AF0BAE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1835B6CC-8EA6-4C81-8064-8C9430FCB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/>
          <p:cNvSpPr>
            <a:spLocks/>
          </p:cNvSpPr>
          <p:nvPr/>
        </p:nvSpPr>
        <p:spPr bwMode="auto">
          <a:xfrm>
            <a:off x="417513" y="1098550"/>
            <a:ext cx="438150" cy="474663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Shape"/>
          <p:cNvSpPr>
            <a:spLocks/>
          </p:cNvSpPr>
          <p:nvPr/>
        </p:nvSpPr>
        <p:spPr bwMode="auto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CF01"/>
              </a:gs>
            </a:gsLst>
            <a:lin ang="108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6" name="Shape"/>
          <p:cNvSpPr>
            <a:spLocks/>
          </p:cNvSpPr>
          <p:nvPr/>
        </p:nvSpPr>
        <p:spPr bwMode="auto">
          <a:xfrm>
            <a:off x="541338" y="1520825"/>
            <a:ext cx="422275" cy="474663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7" name="Shape"/>
          <p:cNvSpPr>
            <a:spLocks/>
          </p:cNvSpPr>
          <p:nvPr/>
        </p:nvSpPr>
        <p:spPr bwMode="auto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33CC"/>
              </a:gs>
            </a:gsLst>
            <a:lin ang="108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8" name="Shape"/>
          <p:cNvSpPr>
            <a:spLocks/>
          </p:cNvSpPr>
          <p:nvPr/>
        </p:nvSpPr>
        <p:spPr bwMode="auto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FFFFFF"/>
              </a:gs>
            </a:gsLst>
            <a:lin ang="81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9" name="Shape"/>
          <p:cNvSpPr>
            <a:spLocks/>
          </p:cNvSpPr>
          <p:nvPr/>
        </p:nvSpPr>
        <p:spPr bwMode="auto">
          <a:xfrm>
            <a:off x="762000" y="990600"/>
            <a:ext cx="31750" cy="1052513"/>
          </a:xfrm>
          <a:prstGeom prst="rect">
            <a:avLst/>
          </a:prstGeom>
          <a:solidFill>
            <a:srgbClr val="1C1C1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" name="Shape"/>
          <p:cNvSpPr>
            <a:spLocks/>
          </p:cNvSpPr>
          <p:nvPr/>
        </p:nvSpPr>
        <p:spPr bwMode="auto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1C1C1C"/>
              </a:gs>
            </a:gsLst>
            <a:lin ang="108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341001" name="标题 341000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41002" name="文本占位符 34100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日期占位符 34100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  <p:sp>
        <p:nvSpPr>
          <p:cNvPr id="12" name="页脚占位符 34100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  <p:sp>
        <p:nvSpPr>
          <p:cNvPr id="13" name="灯片编号占位符 34100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hape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Shape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Shape"/>
              <p:cNvSpPr>
                <a:spLocks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rgbClr val="3333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Shape"/>
              <p:cNvSpPr>
                <a:spLocks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3333CC"/>
                  </a:gs>
                </a:gsLst>
                <a:lin ang="108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" name="Shape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Shape"/>
              <p:cNvSpPr>
                <a:spLocks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rgbClr val="FFCF0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" name="Shape"/>
              <p:cNvSpPr>
                <a:spLocks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CF01"/>
                  </a:gs>
                </a:gsLst>
                <a:lin ang="108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7" name="Shape"/>
            <p:cNvSpPr>
              <a:spLocks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FFFFFF"/>
                </a:gs>
              </a:gsLst>
              <a:lin ang="81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Shape"/>
            <p:cNvSpPr>
              <a:spLocks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rgbClr val="1C1C1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Shape"/>
            <p:cNvSpPr>
              <a:spLocks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1C1C1C"/>
                </a:gs>
              </a:gsLst>
              <a:lin ang="108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42028" name="标题 342027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noFill/>
          <a:ln>
            <a:noFill/>
          </a:ln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42029" name="副标题 34202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  <a:ln>
            <a:noFill/>
          </a:ln>
        </p:spPr>
        <p:txBody>
          <a:bodyPr/>
          <a:lstStyle>
            <a:lvl1pPr marL="0" algn="ctr">
              <a:buNone/>
              <a:defRPr/>
            </a:lvl1pPr>
            <a:lvl2pPr marL="457200" algn="ctr">
              <a:buNone/>
              <a:defRPr/>
            </a:lvl2pPr>
            <a:lvl3pPr marL="914400" algn="ctr">
              <a:buNone/>
              <a:defRPr/>
            </a:lvl3pPr>
            <a:lvl4pPr marL="1371600" algn="ctr">
              <a:buNone/>
              <a:defRPr/>
            </a:lvl4pPr>
            <a:lvl5pPr marL="182880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14" name="日期占位符 342029"/>
          <p:cNvSpPr>
            <a:spLocks noGrp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  <p:sp>
        <p:nvSpPr>
          <p:cNvPr id="15" name="页脚占位符 342030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  <p:sp>
        <p:nvSpPr>
          <p:cNvPr id="16" name="灯片编号占位符 342031"/>
          <p:cNvSpPr>
            <a:spLocks noGrp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rgbClr val="1C1C1C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48929592-B482-45E6-ADF9-3E38A1677ED8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887C3AE8-584D-44D4-A98E-769754C486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DD73F3B5-6211-42C7-BDAF-5FEC832E2E6D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CF43C165-991E-4E2C-9848-5A9E73061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690E2E54-A1B4-45CF-9E50-002060D263D8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9DDAB18C-3807-4626-9243-E1AE8EA188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3F2A5645-99EF-4844-9ACF-778BFF32AD56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566CD30C-0C5F-4997-BFB2-C04B815DB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A9275A78-BA60-4216-9F25-51EB124C94FE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BB803C81-5F93-46B2-9D3D-36D51B2906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63D482C5-EB36-45BA-BB2A-6AE03E60D354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9DE59F44-5B17-4500-AE2F-EB4DA12381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FBB33123-8EF3-43EA-B739-3B48EEAC4F8F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11817C7F-59AC-415E-B56B-865338E77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A0EF0B51-88BE-44C2-B8BB-FE195EE7F450}" type="datetimeFigureOut">
              <a:rPr lang="zh-CN" altLang="en-US"/>
              <a:pPr>
                <a:defRPr/>
              </a:pPr>
              <a:t>2012-12-19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buClrTx/>
              <a:buFontTx/>
              <a:buNone/>
              <a:defRPr sz="1800">
                <a:latin typeface="Arial" charset="0"/>
              </a:defRPr>
            </a:lvl1pPr>
          </a:lstStyle>
          <a:p>
            <a:pPr>
              <a:defRPr/>
            </a:pPr>
            <a:fld id="{01532B91-5890-46E9-BEBA-AC78CC8017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"/>
          <p:cNvSpPr>
            <a:spLocks/>
          </p:cNvSpPr>
          <p:nvPr/>
        </p:nvSpPr>
        <p:spPr bwMode="auto">
          <a:xfrm>
            <a:off x="417513" y="1098550"/>
            <a:ext cx="438150" cy="474663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27" name="Shape"/>
          <p:cNvSpPr>
            <a:spLocks/>
          </p:cNvSpPr>
          <p:nvPr/>
        </p:nvSpPr>
        <p:spPr bwMode="auto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CF01"/>
              </a:gs>
            </a:gsLst>
            <a:lin ang="108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28" name="Shape"/>
          <p:cNvSpPr>
            <a:spLocks/>
          </p:cNvSpPr>
          <p:nvPr/>
        </p:nvSpPr>
        <p:spPr bwMode="auto">
          <a:xfrm>
            <a:off x="541338" y="1520825"/>
            <a:ext cx="422275" cy="474663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29" name="Shape"/>
          <p:cNvSpPr>
            <a:spLocks/>
          </p:cNvSpPr>
          <p:nvPr/>
        </p:nvSpPr>
        <p:spPr bwMode="auto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33CC"/>
              </a:gs>
            </a:gsLst>
            <a:lin ang="108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30" name="Shape"/>
          <p:cNvSpPr>
            <a:spLocks/>
          </p:cNvSpPr>
          <p:nvPr/>
        </p:nvSpPr>
        <p:spPr bwMode="auto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FFFFFF"/>
              </a:gs>
            </a:gsLst>
            <a:lin ang="81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31" name="Shape"/>
          <p:cNvSpPr>
            <a:spLocks/>
          </p:cNvSpPr>
          <p:nvPr/>
        </p:nvSpPr>
        <p:spPr bwMode="auto">
          <a:xfrm>
            <a:off x="762000" y="990600"/>
            <a:ext cx="31750" cy="1052513"/>
          </a:xfrm>
          <a:prstGeom prst="rect">
            <a:avLst/>
          </a:prstGeom>
          <a:solidFill>
            <a:srgbClr val="1C1C1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32" name="Shape"/>
          <p:cNvSpPr>
            <a:spLocks/>
          </p:cNvSpPr>
          <p:nvPr/>
        </p:nvSpPr>
        <p:spPr bwMode="auto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1C1C1C"/>
              </a:gs>
            </a:gsLst>
            <a:lin ang="108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zh-CN"/>
          </a:p>
        </p:txBody>
      </p:sp>
      <p:sp>
        <p:nvSpPr>
          <p:cNvPr id="1033" name="标题占位符 341000"/>
          <p:cNvSpPr>
            <a:spLocks noGrp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文本占位符 341001"/>
          <p:cNvSpPr>
            <a:spLocks noGrp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5" name="日期占位符 341002"/>
          <p:cNvSpPr>
            <a:spLocks noGrp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>
                <a:srgbClr val="FFFFFF"/>
              </a:buClr>
              <a:buFont typeface="Tahoma" pitchFamily="34" charset="0"/>
              <a:buNone/>
              <a:defRPr sz="1400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  <p:sp>
        <p:nvSpPr>
          <p:cNvPr id="1036" name="页脚占位符 341003"/>
          <p:cNvSpPr>
            <a:spLocks noGrp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buClr>
                <a:srgbClr val="FFFFFF"/>
              </a:buClr>
              <a:buFont typeface="Tahoma" pitchFamily="34" charset="0"/>
              <a:buNone/>
              <a:defRPr sz="1400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  <p:sp>
        <p:nvSpPr>
          <p:cNvPr id="1037" name="灯片编号占位符 341004"/>
          <p:cNvSpPr>
            <a:spLocks noGrp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Tahoma" pitchFamily="34" charset="0"/>
              <a:buNone/>
              <a:defRPr sz="1400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charset="0"/>
          <a:ea typeface="宋体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Tahoma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SzPct val="60000"/>
        <a:buFont typeface="Wingdings" pitchFamily="2" charset="2"/>
        <a:buChar char="n"/>
        <a:defRPr sz="3200">
          <a:solidFill>
            <a:srgbClr val="000000"/>
          </a:solidFill>
          <a:latin typeface="Tahoma" charset="0"/>
          <a:ea typeface="宋体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55000"/>
        <a:buFont typeface="Wingdings" pitchFamily="2" charset="2"/>
        <a:buChar char="n"/>
        <a:defRPr sz="2800">
          <a:solidFill>
            <a:srgbClr val="000000"/>
          </a:solidFill>
          <a:latin typeface="Tahoma" charset="0"/>
          <a:ea typeface="宋体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SzPct val="50000"/>
        <a:buFont typeface="Wingdings" pitchFamily="2" charset="2"/>
        <a:buChar char="n"/>
        <a:defRPr sz="2400">
          <a:solidFill>
            <a:srgbClr val="000000"/>
          </a:solidFill>
          <a:latin typeface="Tahoma" charset="0"/>
          <a:ea typeface="宋体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sz="2000">
          <a:solidFill>
            <a:srgbClr val="000000"/>
          </a:solidFill>
          <a:latin typeface="Tahoma" charset="0"/>
          <a:ea typeface="宋体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sz="2000">
          <a:solidFill>
            <a:srgbClr val="000000"/>
          </a:solidFill>
          <a:latin typeface="Tahoma" charset="0"/>
          <a:ea typeface="宋体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sz="2000">
          <a:solidFill>
            <a:srgbClr val="000000"/>
          </a:solidFill>
          <a:latin typeface="Tahoma" charset="0"/>
          <a:ea typeface="宋体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sz="2000">
          <a:solidFill>
            <a:srgbClr val="000000"/>
          </a:solidFill>
          <a:latin typeface="Tahoma" charset="0"/>
          <a:ea typeface="宋体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sz="2000">
          <a:solidFill>
            <a:srgbClr val="000000"/>
          </a:solidFill>
          <a:latin typeface="Tahoma" charset="0"/>
          <a:ea typeface="宋体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sz="2000">
          <a:solidFill>
            <a:srgbClr val="000000"/>
          </a:solidFill>
          <a:latin typeface="Tahoma" charset="0"/>
          <a:ea typeface="宋体" charset="-122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hyperlink" Target="&#29378;&#29356;&#30149;&#30123;&#33495;&#21644;&#25239;&#29378;&#29356;&#30149;&#34880;&#28165;&#12289;&#29378;&#29356;&#30149;&#20154;&#20813;&#30123;&#29699;&#34507;&#30333;.doc" TargetMode="Externa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占位符 3074"/>
          <p:cNvSpPr>
            <a:spLocks noGrp="1"/>
          </p:cNvSpPr>
          <p:nvPr>
            <p:ph type="body" idx="1"/>
          </p:nvPr>
        </p:nvSpPr>
        <p:spPr>
          <a:xfrm>
            <a:off x="1692275" y="5013325"/>
            <a:ext cx="5181600" cy="1219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赣县疾病预防控制中心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3333CC"/>
                </a:solidFill>
                <a:latin typeface="仿宋_GB2312" pitchFamily="49" charset="-122"/>
                <a:ea typeface="仿宋_GB2312" pitchFamily="49" charset="-122"/>
              </a:rPr>
              <a:t>gxhju0072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3333CC"/>
                </a:solidFill>
                <a:latin typeface="华文行楷" pitchFamily="2" charset="-122"/>
                <a:ea typeface="华文行楷" pitchFamily="2" charset="-122"/>
              </a:rPr>
              <a:t>2012年11月</a:t>
            </a:r>
          </a:p>
        </p:txBody>
      </p:sp>
      <p:pic>
        <p:nvPicPr>
          <p:cNvPr id="15362" name="Shape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4386263"/>
            <a:ext cx="2663825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Shape"/>
          <p:cNvSpPr>
            <a:spLocks/>
          </p:cNvSpPr>
          <p:nvPr/>
        </p:nvSpPr>
        <p:spPr bwMode="auto">
          <a:xfrm>
            <a:off x="1116013" y="1700213"/>
            <a:ext cx="43910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 algn="ctr"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sz="6000" b="1">
                <a:solidFill>
                  <a:srgbClr val="009900"/>
                </a:solidFill>
                <a:latin typeface="Tahoma" pitchFamily="34" charset="0"/>
                <a:ea typeface="华文行楷" pitchFamily="2" charset="-122"/>
              </a:rPr>
              <a:t>狂犬病防控</a:t>
            </a:r>
          </a:p>
        </p:txBody>
      </p:sp>
      <p:sp>
        <p:nvSpPr>
          <p:cNvPr id="15364" name="Shape"/>
          <p:cNvSpPr>
            <a:spLocks/>
          </p:cNvSpPr>
          <p:nvPr/>
        </p:nvSpPr>
        <p:spPr bwMode="auto">
          <a:xfrm>
            <a:off x="3276600" y="2781300"/>
            <a:ext cx="48244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 algn="ctr"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sz="6000" b="1">
                <a:solidFill>
                  <a:srgbClr val="009900"/>
                </a:solidFill>
                <a:latin typeface="Tahoma" pitchFamily="34" charset="0"/>
                <a:ea typeface="华文行楷" pitchFamily="2" charset="-122"/>
              </a:rPr>
              <a:t>与暴露后处置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31232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防治工作中存在的问题</a:t>
            </a:r>
            <a:r>
              <a:rPr lang="zh-CN" altLang="en-US" smtClean="0">
                <a:latin typeface="Tahoma" pitchFamily="34" charset="0"/>
              </a:rPr>
              <a:t> </a:t>
            </a:r>
          </a:p>
        </p:txBody>
      </p:sp>
      <p:sp>
        <p:nvSpPr>
          <p:cNvPr id="24578" name="文本占位符 312322"/>
          <p:cNvSpPr>
            <a:spLocks noGrp="1"/>
          </p:cNvSpPr>
          <p:nvPr>
            <p:ph type="body" idx="1"/>
          </p:nvPr>
        </p:nvSpPr>
        <p:spPr>
          <a:xfrm>
            <a:off x="611188" y="2276475"/>
            <a:ext cx="8281987" cy="4176713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养犬管理工作有待进一步规范。</a:t>
            </a:r>
          </a:p>
          <a:p>
            <a:pPr lvl="1" eaLnBrk="1" hangingPunct="1">
              <a:spcAft>
                <a:spcPct val="20000"/>
              </a:spcAft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 农村犬管理难度大，问题突出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多部门共同开展防治工作有待进一步加强。 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动物防控技术措施需进一步落实。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贫困人群暴露后得不到及时规范处理。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18113"/>
          <p:cNvSpPr>
            <a:spLocks noGrp="1"/>
          </p:cNvSpPr>
          <p:nvPr>
            <p:ph type="title"/>
          </p:nvPr>
        </p:nvSpPr>
        <p:spPr>
          <a:xfrm>
            <a:off x="1258888" y="404813"/>
            <a:ext cx="7053262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防控现状及方向</a:t>
            </a:r>
          </a:p>
        </p:txBody>
      </p:sp>
      <p:sp>
        <p:nvSpPr>
          <p:cNvPr id="25602" name="文本占位符 218114"/>
          <p:cNvSpPr>
            <a:spLocks noGrp="1"/>
          </p:cNvSpPr>
          <p:nvPr>
            <p:ph type="body" idx="1"/>
          </p:nvPr>
        </p:nvSpPr>
        <p:spPr>
          <a:xfrm>
            <a:off x="755650" y="2205038"/>
            <a:ext cx="7993063" cy="4103687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初步建立狂犬病多部门防控机制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加强对养犬行为的管理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加强动物狂犬病防治工作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solidFill>
                  <a:srgbClr val="CC0000"/>
                </a:solidFill>
                <a:latin typeface="Tahoma" pitchFamily="34" charset="0"/>
                <a:ea typeface="仿宋_GB2312" pitchFamily="49" charset="-122"/>
              </a:rPr>
              <a:t>落实人间狂犬病的防控措施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加强人用狂犬病疫苗和被动免疫制剂质量监管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221185"/>
          <p:cNvSpPr>
            <a:spLocks noGrp="1"/>
          </p:cNvSpPr>
          <p:nvPr>
            <p:ph type="title"/>
          </p:nvPr>
        </p:nvSpPr>
        <p:spPr>
          <a:xfrm>
            <a:off x="1331913" y="404813"/>
            <a:ext cx="7532687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相关法律、规范和文件</a:t>
            </a:r>
          </a:p>
        </p:txBody>
      </p:sp>
      <p:sp>
        <p:nvSpPr>
          <p:cNvPr id="26626" name="文本占位符 221186"/>
          <p:cNvSpPr>
            <a:spLocks noGrp="1"/>
          </p:cNvSpPr>
          <p:nvPr>
            <p:ph type="body" idx="1"/>
          </p:nvPr>
        </p:nvSpPr>
        <p:spPr>
          <a:xfrm>
            <a:off x="684213" y="2060575"/>
            <a:ext cx="8064500" cy="46815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400" b="1" smtClean="0">
                <a:latin typeface="Tahoma" pitchFamily="34" charset="0"/>
              </a:rPr>
              <a:t>《中华人民共和国传染病防治法》，乙类传染病</a:t>
            </a:r>
          </a:p>
          <a:p>
            <a:pPr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400" b="1" smtClean="0">
                <a:latin typeface="Tahoma" pitchFamily="34" charset="0"/>
              </a:rPr>
              <a:t>《中华人民共和国动物防疫法》1997年7月</a:t>
            </a:r>
          </a:p>
          <a:p>
            <a:pPr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400" b="1" smtClean="0">
                <a:latin typeface="Tahoma" pitchFamily="34" charset="0"/>
              </a:rPr>
              <a:t>规范性文件</a:t>
            </a:r>
          </a:p>
          <a:p>
            <a:pPr lvl="1"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000" b="1" smtClean="0">
                <a:latin typeface="Tahoma" pitchFamily="34" charset="0"/>
              </a:rPr>
              <a:t>《关于狂犬病预防控制工作的通知》卫生部、公安部、农业部、国家食品药品监督管理局  2003年12月</a:t>
            </a:r>
          </a:p>
          <a:p>
            <a:pPr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400" b="1" smtClean="0">
                <a:solidFill>
                  <a:srgbClr val="CC0000"/>
                </a:solidFill>
                <a:latin typeface="Tahoma" pitchFamily="34" charset="0"/>
              </a:rPr>
              <a:t>《预防接种工作规范》</a:t>
            </a:r>
            <a:r>
              <a:rPr lang="zh-CN" altLang="en-US" sz="2400" b="1" smtClean="0">
                <a:latin typeface="Tahoma" pitchFamily="34" charset="0"/>
              </a:rPr>
              <a:t>2005年9月</a:t>
            </a:r>
          </a:p>
          <a:p>
            <a:pPr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400" b="1" smtClean="0">
                <a:latin typeface="Tahoma" pitchFamily="34" charset="0"/>
              </a:rPr>
              <a:t>常规疾病监测的重点传染病之一</a:t>
            </a:r>
          </a:p>
          <a:p>
            <a:pPr lvl="1"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000" b="1" smtClean="0">
                <a:latin typeface="Tahoma" pitchFamily="34" charset="0"/>
              </a:rPr>
              <a:t>《全国狂犬病监测方案》2005年</a:t>
            </a:r>
          </a:p>
          <a:p>
            <a:pPr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400" b="1" i="1" smtClean="0">
                <a:latin typeface="Tahoma" pitchFamily="34" charset="0"/>
              </a:rPr>
              <a:t>狂犬病暴露预防处置操作指南</a:t>
            </a:r>
            <a:r>
              <a:rPr lang="zh-CN" altLang="en-US" sz="2400" b="1" smtClean="0">
                <a:latin typeface="Tahoma" pitchFamily="34" charset="0"/>
              </a:rPr>
              <a:t>（ 2007）</a:t>
            </a:r>
          </a:p>
          <a:p>
            <a:pPr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400" b="1" smtClean="0">
                <a:solidFill>
                  <a:srgbClr val="CC0000"/>
                </a:solidFill>
                <a:latin typeface="Tahoma" pitchFamily="34" charset="0"/>
              </a:rPr>
              <a:t>《狂犬病暴露预防处置工作规范》（ 2009 ）</a:t>
            </a:r>
          </a:p>
          <a:p>
            <a:pPr lvl="1" eaLnBrk="1" hangingPunct="1">
              <a:lnSpc>
                <a:spcPct val="90000"/>
              </a:lnSpc>
              <a:spcAft>
                <a:spcPct val="15000"/>
              </a:spcAft>
            </a:pPr>
            <a:r>
              <a:rPr lang="zh-CN" altLang="en-US" sz="2000" b="1" smtClean="0">
                <a:latin typeface="Tahoma" pitchFamily="34" charset="0"/>
              </a:rPr>
              <a:t>狂犬病暴露后处置工作规范（试行） 2006已废止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占位符 313347"/>
          <p:cNvSpPr>
            <a:spLocks noGrp="1" noRot="1"/>
          </p:cNvSpPr>
          <p:nvPr>
            <p:ph type="body" idx="1"/>
          </p:nvPr>
        </p:nvSpPr>
        <p:spPr>
          <a:xfrm>
            <a:off x="1403350" y="2205038"/>
            <a:ext cx="5400675" cy="38862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狂犬病概述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狂犬病病毒特性</a:t>
            </a:r>
          </a:p>
          <a:p>
            <a:pPr eaLnBrk="1" hangingPunct="1"/>
            <a:r>
              <a:rPr lang="zh-CN" altLang="en-US" b="1" smtClean="0">
                <a:solidFill>
                  <a:srgbClr val="CC0000"/>
                </a:solidFill>
                <a:latin typeface="Tahoma" pitchFamily="34" charset="0"/>
              </a:rPr>
              <a:t>发病机理</a:t>
            </a:r>
          </a:p>
          <a:p>
            <a:pPr eaLnBrk="1" hangingPunct="1"/>
            <a:r>
              <a:rPr lang="zh-CN" altLang="en-US" b="1" smtClean="0">
                <a:solidFill>
                  <a:srgbClr val="CC0000"/>
                </a:solidFill>
                <a:latin typeface="Tahoma" pitchFamily="34" charset="0"/>
              </a:rPr>
              <a:t>流行病学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</a:rPr>
              <a:t>临床表现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</a:rPr>
              <a:t>诊断</a:t>
            </a:r>
          </a:p>
        </p:txBody>
      </p:sp>
      <p:sp>
        <p:nvSpPr>
          <p:cNvPr id="27650" name="标题 313348"/>
          <p:cNvSpPr>
            <a:spLocks noGrp="1" noRot="1"/>
          </p:cNvSpPr>
          <p:nvPr>
            <p:ph type="title"/>
          </p:nvPr>
        </p:nvSpPr>
        <p:spPr>
          <a:xfrm>
            <a:off x="1692275" y="620713"/>
            <a:ext cx="7172325" cy="1143000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狂犬病基本知识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98657"/>
          <p:cNvSpPr>
            <a:spLocks noGrp="1"/>
          </p:cNvSpPr>
          <p:nvPr>
            <p:ph type="title"/>
          </p:nvPr>
        </p:nvSpPr>
        <p:spPr>
          <a:xfrm>
            <a:off x="1331913" y="620713"/>
            <a:ext cx="7532687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概  述</a:t>
            </a:r>
          </a:p>
        </p:txBody>
      </p:sp>
      <p:sp>
        <p:nvSpPr>
          <p:cNvPr id="28674" name="文本占位符 198658"/>
          <p:cNvSpPr>
            <a:spLocks noGrp="1"/>
          </p:cNvSpPr>
          <p:nvPr>
            <p:ph type="body" idx="1"/>
          </p:nvPr>
        </p:nvSpPr>
        <p:spPr>
          <a:xfrm>
            <a:off x="755650" y="2060575"/>
            <a:ext cx="7848600" cy="4184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狂犬病是由狂犬病病毒引起的一种人兽共患传染病。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法定传染病，乙类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狂犬病毒主要通过破损的皮肤或粘膜侵入人体，经神经末梢上行，侵入并损害中枢神经系统，临床表现主要为急性、进行性、几乎不可逆转的脑脊髓炎</a:t>
            </a:r>
            <a:r>
              <a:rPr lang="zh-CN" altLang="en-US" sz="2800" b="1" smtClean="0">
                <a:solidFill>
                  <a:srgbClr val="FFCF01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病死率100％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endParaRPr lang="zh-CN" smtClean="0">
              <a:latin typeface="Tahoma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36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狂犬病 可防、可控、不可治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99681"/>
          <p:cNvSpPr>
            <a:spLocks noGrp="1"/>
          </p:cNvSpPr>
          <p:nvPr>
            <p:ph type="title"/>
          </p:nvPr>
        </p:nvSpPr>
        <p:spPr>
          <a:xfrm>
            <a:off x="1042988" y="620713"/>
            <a:ext cx="7564437" cy="936625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zh-CN" altLang="en-US" b="1" smtClean="0">
                <a:latin typeface="Tahoma" pitchFamily="34" charset="0"/>
              </a:rPr>
              <a:t>狂犬病病毒的特性</a:t>
            </a:r>
          </a:p>
        </p:txBody>
      </p:sp>
      <p:sp>
        <p:nvSpPr>
          <p:cNvPr id="29698" name="文本占位符 199682"/>
          <p:cNvSpPr>
            <a:spLocks noGrp="1"/>
          </p:cNvSpPr>
          <p:nvPr>
            <p:ph type="body" idx="1"/>
          </p:nvPr>
        </p:nvSpPr>
        <p:spPr>
          <a:xfrm>
            <a:off x="755650" y="1989138"/>
            <a:ext cx="7920038" cy="4641850"/>
          </a:xfrm>
        </p:spPr>
        <p:txBody>
          <a:bodyPr/>
          <a:lstStyle/>
          <a:p>
            <a:pPr algn="just" eaLnBrk="1" hangingPunct="1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</a:pPr>
            <a:r>
              <a:rPr lang="zh-CN" altLang="en-US" sz="25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嗜神经性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，对神经组织具有很强的亲和力。</a:t>
            </a:r>
          </a:p>
          <a:p>
            <a:pPr algn="just" eaLnBrk="1" hangingPunct="1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</a:pP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对脂溶剂（</a:t>
            </a:r>
            <a:r>
              <a:rPr lang="zh-CN" altLang="en-US" sz="25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肥皂水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、氯仿、丙酮等）、</a:t>
            </a:r>
            <a:r>
              <a:rPr lang="zh-CN" altLang="en-US" sz="25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乙醇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、甲醛、</a:t>
            </a:r>
            <a:r>
              <a:rPr lang="zh-CN" altLang="en-US" sz="25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碘制剂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以及季胺类化合物、</a:t>
            </a:r>
            <a:r>
              <a:rPr lang="zh-CN" altLang="en-US" sz="25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酸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（PH 4以下），</a:t>
            </a:r>
            <a:r>
              <a:rPr lang="zh-CN" altLang="en-US" sz="25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碱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（PH 10以上）敏感，容易被杀灭。</a:t>
            </a:r>
          </a:p>
          <a:p>
            <a:pPr algn="just" eaLnBrk="1" hangingPunct="1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</a:pP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对日光、紫外线和热敏感，病毒悬液经56℃ 30～60分钟或100℃ 2分钟即失去活力，因此也易被巴氏消毒法消毒。</a:t>
            </a:r>
          </a:p>
          <a:p>
            <a:pPr algn="just" eaLnBrk="1" hangingPunct="1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</a:pPr>
            <a:r>
              <a:rPr lang="zh-CN" altLang="en-US" sz="25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不易被酚或来苏尔溶液杀灭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 algn="just" eaLnBrk="1" hangingPunct="1">
              <a:lnSpc>
                <a:spcPct val="105000"/>
              </a:lnSpc>
              <a:spcBef>
                <a:spcPct val="0"/>
              </a:spcBef>
              <a:spcAft>
                <a:spcPct val="50000"/>
              </a:spcAft>
            </a:pPr>
            <a:r>
              <a:rPr lang="zh-CN" altLang="en-US" sz="25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对干燥、反复冻融有一定抵抗力</a:t>
            </a:r>
            <a:r>
              <a:rPr lang="zh-CN" altLang="en-US" sz="2500" b="1" smtClean="0">
                <a:latin typeface="仿宋_GB2312" pitchFamily="49" charset="-122"/>
                <a:ea typeface="仿宋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21708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流行病学</a:t>
            </a:r>
          </a:p>
        </p:txBody>
      </p:sp>
      <p:sp>
        <p:nvSpPr>
          <p:cNvPr id="30722" name="文本占位符 217090"/>
          <p:cNvSpPr>
            <a:spLocks noGrp="1"/>
          </p:cNvSpPr>
          <p:nvPr>
            <p:ph type="body" idx="1"/>
          </p:nvPr>
        </p:nvSpPr>
        <p:spPr>
          <a:xfrm>
            <a:off x="1854200" y="2017713"/>
            <a:ext cx="2425700" cy="4114800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传染源</a:t>
            </a:r>
          </a:p>
          <a:p>
            <a:pPr eaLnBrk="1" hangingPunct="1">
              <a:spcAft>
                <a:spcPct val="50000"/>
              </a:spcAft>
            </a:pP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传播途径</a:t>
            </a:r>
          </a:p>
          <a:p>
            <a:pPr eaLnBrk="1" hangingPunct="1">
              <a:spcAft>
                <a:spcPct val="50000"/>
              </a:spcAft>
            </a:pP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易感人群</a:t>
            </a:r>
          </a:p>
        </p:txBody>
      </p:sp>
      <p:sp>
        <p:nvSpPr>
          <p:cNvPr id="30723" name="Shape"/>
          <p:cNvSpPr>
            <a:spLocks noRot="1"/>
          </p:cNvSpPr>
          <p:nvPr/>
        </p:nvSpPr>
        <p:spPr bwMode="auto">
          <a:xfrm>
            <a:off x="5148263" y="3933825"/>
            <a:ext cx="3024187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>
                <a:solidFill>
                  <a:srgbClr val="333399"/>
                </a:solidFill>
                <a:latin typeface="Tahoma" pitchFamily="34" charset="0"/>
              </a:rPr>
              <a:t>      </a:t>
            </a:r>
            <a:r>
              <a:rPr lang="zh-CN" altLang="en-US" sz="2400" b="1">
                <a:solidFill>
                  <a:srgbClr val="333399"/>
                </a:solidFill>
                <a:latin typeface="Tahoma" pitchFamily="34" charset="0"/>
                <a:ea typeface="仿宋_GB2312" pitchFamily="49" charset="-122"/>
              </a:rPr>
              <a:t>有传染源，有适宜的传播途径，有易感者，这是传染病传播的三个环节，缺一不可。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205825"/>
          <p:cNvSpPr>
            <a:spLocks noGrp="1"/>
          </p:cNvSpPr>
          <p:nvPr>
            <p:ph type="title"/>
          </p:nvPr>
        </p:nvSpPr>
        <p:spPr>
          <a:xfrm>
            <a:off x="1258888" y="228600"/>
            <a:ext cx="7346950" cy="865188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传染源</a:t>
            </a:r>
          </a:p>
        </p:txBody>
      </p:sp>
      <p:sp>
        <p:nvSpPr>
          <p:cNvPr id="31746" name="文本占位符 205826"/>
          <p:cNvSpPr>
            <a:spLocks noGrp="1"/>
          </p:cNvSpPr>
          <p:nvPr>
            <p:ph type="body" idx="1"/>
          </p:nvPr>
        </p:nvSpPr>
        <p:spPr>
          <a:xfrm>
            <a:off x="2700338" y="3429000"/>
            <a:ext cx="6256337" cy="3095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家畜：狂犬、猫、猪、牛、马等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野生动物：蝙蝠、浣熊、臭鼬、狼、狐狸等 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致伤动物比例：犬88%、猫4.7%、狼4%、其它野生动物和家畜3.3%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grpSp>
        <p:nvGrpSpPr>
          <p:cNvPr id="205828" name="Shape"/>
          <p:cNvGrpSpPr>
            <a:grpSpLocks/>
          </p:cNvGrpSpPr>
          <p:nvPr/>
        </p:nvGrpSpPr>
        <p:grpSpPr bwMode="auto">
          <a:xfrm>
            <a:off x="0" y="1412875"/>
            <a:ext cx="5041900" cy="3816350"/>
            <a:chOff x="703" y="1071"/>
            <a:chExt cx="2857" cy="2124"/>
          </a:xfrm>
        </p:grpSpPr>
        <p:pic>
          <p:nvPicPr>
            <p:cNvPr id="31748" name="Shape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3" y="1071"/>
              <a:ext cx="1479" cy="1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49" name="Shape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54" y="1071"/>
              <a:ext cx="1406" cy="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0" name="Shape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03" y="2069"/>
              <a:ext cx="1497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8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hape"/>
          <p:cNvSpPr>
            <a:spLocks/>
          </p:cNvSpPr>
          <p:nvPr/>
        </p:nvSpPr>
        <p:spPr bwMode="auto">
          <a:xfrm>
            <a:off x="1258888" y="836613"/>
            <a:ext cx="7346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FF"/>
              </a:buClr>
              <a:buFont typeface="OceanSansAV"/>
              <a:buNone/>
            </a:pPr>
            <a:r>
              <a:rPr lang="zh-CN" altLang="en-US" sz="4400" b="1">
                <a:solidFill>
                  <a:srgbClr val="333399"/>
                </a:solidFill>
              </a:rPr>
              <a:t>狂犬病的主要传染源</a:t>
            </a:r>
          </a:p>
        </p:txBody>
      </p:sp>
      <p:sp>
        <p:nvSpPr>
          <p:cNvPr id="32770" name="文本占位符 206853"/>
          <p:cNvSpPr>
            <a:spLocks noGrp="1" noRot="1"/>
          </p:cNvSpPr>
          <p:nvPr>
            <p:ph type="body" idx="1"/>
          </p:nvPr>
        </p:nvSpPr>
        <p:spPr>
          <a:xfrm>
            <a:off x="611188" y="2276475"/>
            <a:ext cx="8064500" cy="40671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CC0000"/>
                </a:solidFill>
                <a:latin typeface="Tahoma" pitchFamily="34" charset="0"/>
                <a:ea typeface="仿宋_GB2312" pitchFamily="49" charset="-122"/>
              </a:rPr>
              <a:t>几乎所有的温血动物（哺乳动物）都可以感染狂犬病</a:t>
            </a:r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。</a:t>
            </a:r>
          </a:p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我们国家，</a:t>
            </a:r>
            <a:r>
              <a:rPr lang="zh-CN" altLang="en-US" b="1" smtClean="0">
                <a:solidFill>
                  <a:srgbClr val="FF0000"/>
                </a:solidFill>
                <a:latin typeface="Tahoma" pitchFamily="34" charset="0"/>
                <a:ea typeface="仿宋_GB2312" pitchFamily="49" charset="-122"/>
              </a:rPr>
              <a:t>狗</a:t>
            </a: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是主要的传染源，猫也可以传染狂犬病</a:t>
            </a:r>
          </a:p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欧美发达国家野生动物是主要的传染源。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31539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动物狂犬病隐性感染</a:t>
            </a:r>
            <a:r>
              <a:rPr lang="zh-CN" altLang="en-US" smtClean="0">
                <a:latin typeface="Tahoma" pitchFamily="34" charset="0"/>
              </a:rPr>
              <a:t> </a:t>
            </a:r>
          </a:p>
        </p:txBody>
      </p:sp>
      <p:sp>
        <p:nvSpPr>
          <p:cNvPr id="33794" name="文本占位符 315394"/>
          <p:cNvSpPr>
            <a:spLocks noGrp="1"/>
          </p:cNvSpPr>
          <p:nvPr>
            <p:ph type="body" idx="1"/>
          </p:nvPr>
        </p:nvSpPr>
        <p:spPr>
          <a:xfrm>
            <a:off x="395288" y="2133600"/>
            <a:ext cx="8424862" cy="4391025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有文献报道：从1991年到1995年间，统计检查广东、山东、福建、浙江四省13市县“</a:t>
            </a:r>
            <a:r>
              <a:rPr lang="zh-CN" altLang="en-US" sz="3000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健康犬</a:t>
            </a: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”2775只，检出阳性犬3O5只，平均隐性感染率为10.99％。</a:t>
            </a:r>
          </a:p>
          <a:p>
            <a:pPr eaLnBrk="1" hangingPunct="1">
              <a:lnSpc>
                <a:spcPct val="115000"/>
              </a:lnSpc>
              <a:spcBef>
                <a:spcPct val="15000"/>
              </a:spcBef>
              <a:spcAft>
                <a:spcPct val="15000"/>
              </a:spcAft>
            </a:pP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因检测试剂、检测方法不同，有关的文献报道的动物狂犬病隐性感染率不一定符合实际，还有待今后进一步研究。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22835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内  容</a:t>
            </a:r>
          </a:p>
        </p:txBody>
      </p:sp>
      <p:sp>
        <p:nvSpPr>
          <p:cNvPr id="16386" name="文本占位符 228354"/>
          <p:cNvSpPr>
            <a:spLocks noGrp="1"/>
          </p:cNvSpPr>
          <p:nvPr>
            <p:ph type="body" idx="1"/>
          </p:nvPr>
        </p:nvSpPr>
        <p:spPr>
          <a:xfrm>
            <a:off x="1331913" y="2205038"/>
            <a:ext cx="5897562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一、防控现状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二、狂犬病基本知识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三、</a:t>
            </a:r>
            <a:r>
              <a:rPr lang="zh-CN" altLang="en-US" sz="3600" b="1" smtClean="0">
                <a:solidFill>
                  <a:srgbClr val="FF0000"/>
                </a:solidFill>
                <a:latin typeface="Tahoma" pitchFamily="34" charset="0"/>
                <a:ea typeface="仿宋_GB2312" pitchFamily="49" charset="-122"/>
              </a:rPr>
              <a:t>狂犬病暴露后预防处置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四、风险防范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hape"/>
          <p:cNvSpPr>
            <a:spLocks/>
          </p:cNvSpPr>
          <p:nvPr/>
        </p:nvSpPr>
        <p:spPr bwMode="auto">
          <a:xfrm>
            <a:off x="2987675" y="260350"/>
            <a:ext cx="4391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sz="4400" b="1">
                <a:solidFill>
                  <a:srgbClr val="333399"/>
                </a:solidFill>
              </a:rPr>
              <a:t>狂犬病的传播</a:t>
            </a:r>
          </a:p>
        </p:txBody>
      </p:sp>
      <p:sp>
        <p:nvSpPr>
          <p:cNvPr id="34818" name="Shape"/>
          <p:cNvSpPr>
            <a:spLocks/>
          </p:cNvSpPr>
          <p:nvPr/>
        </p:nvSpPr>
        <p:spPr bwMode="auto">
          <a:xfrm>
            <a:off x="2286000" y="1692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34819" name="Shape"/>
          <p:cNvSpPr>
            <a:spLocks/>
          </p:cNvSpPr>
          <p:nvPr/>
        </p:nvSpPr>
        <p:spPr bwMode="auto">
          <a:xfrm>
            <a:off x="2286000" y="1692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grpSp>
        <p:nvGrpSpPr>
          <p:cNvPr id="34820" name="Shape"/>
          <p:cNvGrpSpPr>
            <a:grpSpLocks/>
          </p:cNvGrpSpPr>
          <p:nvPr/>
        </p:nvGrpSpPr>
        <p:grpSpPr bwMode="auto">
          <a:xfrm>
            <a:off x="323850" y="1125538"/>
            <a:ext cx="8353425" cy="5472112"/>
            <a:chOff x="1160" y="1316"/>
            <a:chExt cx="3258" cy="2150"/>
          </a:xfrm>
        </p:grpSpPr>
        <p:sp>
          <p:nvSpPr>
            <p:cNvPr id="34823" name="Shape"/>
            <p:cNvSpPr>
              <a:spLocks/>
            </p:cNvSpPr>
            <p:nvPr/>
          </p:nvSpPr>
          <p:spPr bwMode="auto">
            <a:xfrm>
              <a:off x="3615" y="2796"/>
              <a:ext cx="734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/>
            </a:p>
          </p:txBody>
        </p:sp>
        <p:pic>
          <p:nvPicPr>
            <p:cNvPr id="34824" name="Shape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38" y="1354"/>
              <a:ext cx="2880" cy="2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5" name="Shape"/>
            <p:cNvSpPr>
              <a:spLocks/>
            </p:cNvSpPr>
            <p:nvPr/>
          </p:nvSpPr>
          <p:spPr bwMode="auto">
            <a:xfrm>
              <a:off x="1160" y="1316"/>
              <a:ext cx="720" cy="208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CCFFCC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动物狂犬病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1-</a:t>
              </a:r>
              <a:r>
                <a:rPr lang="fr-FR" altLang="en-US" b="1">
                  <a:latin typeface="黑体" pitchFamily="2" charset="-122"/>
                  <a:ea typeface="黑体" pitchFamily="2" charset="-122"/>
                </a:rPr>
                <a:t> </a:t>
              </a:r>
              <a:r>
                <a:rPr lang="zh-CN" altLang="fr-FR" b="1">
                  <a:latin typeface="黑体" pitchFamily="2" charset="-122"/>
                  <a:ea typeface="黑体" pitchFamily="2" charset="-122"/>
                </a:rPr>
                <a:t>野生动物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2- </a:t>
              </a:r>
              <a:r>
                <a:rPr lang="zh-CN" altLang="fr-FR" b="1">
                  <a:latin typeface="黑体" pitchFamily="2" charset="-122"/>
                  <a:ea typeface="黑体" pitchFamily="2" charset="-122"/>
                </a:rPr>
                <a:t>家畜动物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</a:t>
              </a:r>
            </a:p>
            <a:p>
              <a:pPr algn="just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人类狂犬病</a:t>
              </a:r>
            </a:p>
          </p:txBody>
        </p:sp>
        <p:sp>
          <p:nvSpPr>
            <p:cNvPr id="34826" name="Shape"/>
            <p:cNvSpPr>
              <a:spLocks/>
            </p:cNvSpPr>
            <p:nvPr/>
          </p:nvSpPr>
          <p:spPr bwMode="auto">
            <a:xfrm>
              <a:off x="2496" y="1316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野生食肉动物</a:t>
              </a:r>
            </a:p>
          </p:txBody>
        </p:sp>
        <p:sp>
          <p:nvSpPr>
            <p:cNvPr id="34827" name="Shape"/>
            <p:cNvSpPr>
              <a:spLocks/>
            </p:cNvSpPr>
            <p:nvPr/>
          </p:nvSpPr>
          <p:spPr bwMode="auto">
            <a:xfrm>
              <a:off x="3608" y="1365"/>
              <a:ext cx="64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翼手目动物 </a:t>
              </a:r>
            </a:p>
          </p:txBody>
        </p:sp>
        <p:sp>
          <p:nvSpPr>
            <p:cNvPr id="34828" name="Shape"/>
            <p:cNvSpPr>
              <a:spLocks/>
            </p:cNvSpPr>
            <p:nvPr/>
          </p:nvSpPr>
          <p:spPr bwMode="auto">
            <a:xfrm>
              <a:off x="2512" y="1632"/>
              <a:ext cx="50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狐狸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臭鼬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獾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狼</a:t>
              </a:r>
            </a:p>
          </p:txBody>
        </p:sp>
        <p:sp>
          <p:nvSpPr>
            <p:cNvPr id="34829" name="Shape"/>
            <p:cNvSpPr>
              <a:spLocks/>
            </p:cNvSpPr>
            <p:nvPr/>
          </p:nvSpPr>
          <p:spPr bwMode="auto">
            <a:xfrm>
              <a:off x="3480" y="1648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fr-FR" b="1">
                  <a:latin typeface="黑体" pitchFamily="2" charset="-122"/>
                  <a:ea typeface="黑体" pitchFamily="2" charset="-122"/>
                </a:rPr>
                <a:t>吸血蝙蝠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fr-FR" b="1">
                  <a:latin typeface="黑体" pitchFamily="2" charset="-122"/>
                  <a:ea typeface="黑体" pitchFamily="2" charset="-122"/>
                </a:rPr>
                <a:t>食果类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C.S.</a:t>
              </a:r>
              <a:r>
                <a:rPr lang="zh-CN" altLang="fr-FR" b="1">
                  <a:latin typeface="黑体" pitchFamily="2" charset="-122"/>
                  <a:ea typeface="黑体" pitchFamily="2" charset="-122"/>
                </a:rPr>
                <a:t>食虫类</a:t>
              </a: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 </a:t>
              </a:r>
            </a:p>
          </p:txBody>
        </p:sp>
        <p:sp>
          <p:nvSpPr>
            <p:cNvPr id="34830" name="Shape"/>
            <p:cNvSpPr>
              <a:spLocks/>
            </p:cNvSpPr>
            <p:nvPr/>
          </p:nvSpPr>
          <p:spPr bwMode="auto">
            <a:xfrm>
              <a:off x="2504" y="2210"/>
              <a:ext cx="576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家畜型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食肉动物</a:t>
              </a:r>
            </a:p>
          </p:txBody>
        </p:sp>
        <p:sp>
          <p:nvSpPr>
            <p:cNvPr id="34831" name="Shape"/>
            <p:cNvSpPr>
              <a:spLocks/>
            </p:cNvSpPr>
            <p:nvPr/>
          </p:nvSpPr>
          <p:spPr bwMode="auto">
            <a:xfrm>
              <a:off x="3584" y="2210"/>
              <a:ext cx="576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家畜型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 食草动物</a:t>
              </a:r>
            </a:p>
          </p:txBody>
        </p:sp>
        <p:sp>
          <p:nvSpPr>
            <p:cNvPr id="34832" name="Shape"/>
            <p:cNvSpPr>
              <a:spLocks/>
            </p:cNvSpPr>
            <p:nvPr/>
          </p:nvSpPr>
          <p:spPr bwMode="auto">
            <a:xfrm>
              <a:off x="2512" y="2554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狗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猫 </a:t>
              </a:r>
            </a:p>
          </p:txBody>
        </p:sp>
        <p:sp>
          <p:nvSpPr>
            <p:cNvPr id="34833" name="Shape"/>
            <p:cNvSpPr>
              <a:spLocks/>
            </p:cNvSpPr>
            <p:nvPr/>
          </p:nvSpPr>
          <p:spPr bwMode="auto">
            <a:xfrm>
              <a:off x="3560" y="2458"/>
              <a:ext cx="50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奇蹄动物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牛</a:t>
              </a:r>
            </a:p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绵羊 </a:t>
              </a:r>
            </a:p>
            <a:p>
              <a:pPr algn="ctr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 山羊</a:t>
              </a:r>
            </a:p>
          </p:txBody>
        </p:sp>
        <p:sp>
          <p:nvSpPr>
            <p:cNvPr id="34834" name="Shape"/>
            <p:cNvSpPr>
              <a:spLocks/>
            </p:cNvSpPr>
            <p:nvPr/>
          </p:nvSpPr>
          <p:spPr bwMode="auto">
            <a:xfrm>
              <a:off x="3104" y="3106"/>
              <a:ext cx="50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sz="1600">
                  <a:latin typeface="黑体" pitchFamily="2" charset="-122"/>
                  <a:ea typeface="黑体" pitchFamily="2" charset="-122"/>
                </a:rPr>
                <a:t>人类 </a:t>
              </a:r>
            </a:p>
          </p:txBody>
        </p:sp>
        <p:sp>
          <p:nvSpPr>
            <p:cNvPr id="34835" name="Shape"/>
            <p:cNvSpPr>
              <a:spLocks/>
            </p:cNvSpPr>
            <p:nvPr/>
          </p:nvSpPr>
          <p:spPr bwMode="auto">
            <a:xfrm>
              <a:off x="3104" y="3322"/>
              <a:ext cx="50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rgbClr val="FFFFFF"/>
                </a:buClr>
                <a:buFont typeface="OceanSansAV"/>
                <a:buNone/>
              </a:pPr>
              <a:r>
                <a:rPr lang="zh-CN" altLang="en-US" b="1">
                  <a:latin typeface="黑体" pitchFamily="2" charset="-122"/>
                  <a:ea typeface="黑体" pitchFamily="2" charset="-122"/>
                </a:rPr>
                <a:t>人类 </a:t>
              </a:r>
            </a:p>
          </p:txBody>
        </p:sp>
      </p:grpSp>
      <p:sp>
        <p:nvSpPr>
          <p:cNvPr id="34821" name="Shape"/>
          <p:cNvSpPr>
            <a:spLocks/>
          </p:cNvSpPr>
          <p:nvPr/>
        </p:nvSpPr>
        <p:spPr bwMode="auto">
          <a:xfrm>
            <a:off x="5292725" y="1628775"/>
            <a:ext cx="1008063" cy="0"/>
          </a:xfrm>
          <a:prstGeom prst="line">
            <a:avLst/>
          </a:prstGeom>
          <a:noFill/>
          <a:ln w="50800">
            <a:solidFill>
              <a:srgbClr val="00E4A8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2" name="Shape"/>
          <p:cNvSpPr>
            <a:spLocks/>
          </p:cNvSpPr>
          <p:nvPr/>
        </p:nvSpPr>
        <p:spPr bwMode="auto">
          <a:xfrm>
            <a:off x="5508625" y="5232400"/>
            <a:ext cx="935038" cy="7794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latin typeface="OceanSansAV"/>
              </a:rPr>
              <a:t>人</a:t>
            </a:r>
          </a:p>
          <a:p>
            <a:pPr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latin typeface="OceanSansAV"/>
              </a:rPr>
              <a:t>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210945"/>
          <p:cNvSpPr>
            <a:spLocks noGrp="1"/>
          </p:cNvSpPr>
          <p:nvPr>
            <p:ph type="title"/>
          </p:nvPr>
        </p:nvSpPr>
        <p:spPr>
          <a:xfrm>
            <a:off x="1331913" y="333375"/>
            <a:ext cx="4968875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传播途径</a:t>
            </a:r>
            <a:r>
              <a:rPr lang="zh-CN" altLang="en-US" sz="4000" b="1" smtClean="0"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sp>
        <p:nvSpPr>
          <p:cNvPr id="35842" name="文本占位符 210946"/>
          <p:cNvSpPr>
            <a:spLocks noGrp="1"/>
          </p:cNvSpPr>
          <p:nvPr>
            <p:ph type="body" idx="1"/>
          </p:nvPr>
        </p:nvSpPr>
        <p:spPr>
          <a:xfrm>
            <a:off x="468313" y="2276475"/>
            <a:ext cx="5627687" cy="43195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带毒动物咬伤(最主要途径)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带毒犬的唾液舔舐伤口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宰杀病犬、剥皮、切割等过程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人之间的传播（可能性小）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zh-CN" altLang="en-US" sz="3000" b="1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组织（如角膜）、器官移植手术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zh-CN" altLang="en-US" sz="3000" b="1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病人咬人或通过唾液直接或间接污染健康人的伤口</a:t>
            </a:r>
          </a:p>
        </p:txBody>
      </p:sp>
      <p:pic>
        <p:nvPicPr>
          <p:cNvPr id="35843" name="Shap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1700213"/>
            <a:ext cx="291147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0588" y="1125538"/>
            <a:ext cx="4443412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标题 211970"/>
          <p:cNvSpPr>
            <a:spLocks noGrp="1"/>
          </p:cNvSpPr>
          <p:nvPr>
            <p:ph type="title"/>
          </p:nvPr>
        </p:nvSpPr>
        <p:spPr>
          <a:xfrm>
            <a:off x="1042988" y="620713"/>
            <a:ext cx="7775575" cy="5857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狂犬病的易感人群和分布特征</a:t>
            </a:r>
            <a:r>
              <a:rPr lang="zh-CN" altLang="en-US" sz="4000" b="1" smtClean="0"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sp>
        <p:nvSpPr>
          <p:cNvPr id="36867" name="文本占位符 211971"/>
          <p:cNvSpPr>
            <a:spLocks noGrp="1"/>
          </p:cNvSpPr>
          <p:nvPr>
            <p:ph type="body" idx="1"/>
          </p:nvPr>
        </p:nvSpPr>
        <p:spPr>
          <a:xfrm>
            <a:off x="323850" y="1844675"/>
            <a:ext cx="4191000" cy="1993900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不同性别、不同年龄组人群普遍易感</a:t>
            </a:r>
          </a:p>
          <a:p>
            <a:pPr eaLnBrk="1" hangingPunct="1">
              <a:spcAft>
                <a:spcPct val="50000"/>
              </a:spcAft>
            </a:pP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发病人群中不同性别、年龄、职业的差异系因接触犬机会的多少所致</a:t>
            </a:r>
          </a:p>
        </p:txBody>
      </p:sp>
      <p:sp>
        <p:nvSpPr>
          <p:cNvPr id="36868" name="Shape"/>
          <p:cNvSpPr>
            <a:spLocks/>
          </p:cNvSpPr>
          <p:nvPr/>
        </p:nvSpPr>
        <p:spPr bwMode="auto">
          <a:xfrm>
            <a:off x="323850" y="4076700"/>
            <a:ext cx="434340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15000"/>
              </a:spcBef>
              <a:spcAft>
                <a:spcPct val="2000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zh-CN" altLang="en-US" sz="24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亚非国家：病例性别、年龄分布特征:男性多于女性，青少年发病较多</a:t>
            </a:r>
          </a:p>
          <a:p>
            <a:pPr marL="342900" indent="-342900">
              <a:spcBef>
                <a:spcPct val="15000"/>
              </a:spcBef>
              <a:spcAft>
                <a:spcPct val="2000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zh-CN" altLang="en-US" sz="24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欧美国家：人群分布有一定职业性，以野外考察、旅游者等与野生动物接触的人群多见   </a:t>
            </a:r>
          </a:p>
        </p:txBody>
      </p:sp>
      <p:pic>
        <p:nvPicPr>
          <p:cNvPr id="36869" name="Shape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736975"/>
            <a:ext cx="44196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214017"/>
          <p:cNvSpPr>
            <a:spLocks noGrp="1"/>
          </p:cNvSpPr>
          <p:nvPr>
            <p:ph type="title"/>
          </p:nvPr>
        </p:nvSpPr>
        <p:spPr>
          <a:xfrm>
            <a:off x="1600200" y="838200"/>
            <a:ext cx="5549900" cy="658813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儿童狂犬病的特殊性</a:t>
            </a:r>
          </a:p>
        </p:txBody>
      </p:sp>
      <p:sp>
        <p:nvSpPr>
          <p:cNvPr id="37890" name="文本占位符 214018"/>
          <p:cNvSpPr>
            <a:spLocks noGrp="1"/>
          </p:cNvSpPr>
          <p:nvPr>
            <p:ph type="body" idx="1"/>
          </p:nvPr>
        </p:nvSpPr>
        <p:spPr>
          <a:xfrm>
            <a:off x="539750" y="2209800"/>
            <a:ext cx="8135938" cy="431323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000" b="1" smtClean="0">
                <a:latin typeface="华文细黑"/>
                <a:ea typeface="华文细黑"/>
                <a:cs typeface="华文细黑"/>
              </a:rPr>
              <a:t>发病率高,15岁以下儿童占发病数的40％以上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极易咬伤头面部、颈部及上肢。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被抓伤或咬伤后，未及时告诉监护人，未能得到及时处置，所以容易被忽视。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216065"/>
          <p:cNvSpPr>
            <a:spLocks noGrp="1"/>
          </p:cNvSpPr>
          <p:nvPr>
            <p:ph type="title"/>
          </p:nvPr>
        </p:nvSpPr>
        <p:spPr>
          <a:xfrm>
            <a:off x="1403350" y="404813"/>
            <a:ext cx="746125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致病机理</a:t>
            </a:r>
          </a:p>
        </p:txBody>
      </p:sp>
      <p:sp>
        <p:nvSpPr>
          <p:cNvPr id="38914" name="文本占位符 216066"/>
          <p:cNvSpPr>
            <a:spLocks noGrp="1"/>
          </p:cNvSpPr>
          <p:nvPr>
            <p:ph type="body" idx="1"/>
          </p:nvPr>
        </p:nvSpPr>
        <p:spPr>
          <a:xfrm>
            <a:off x="468313" y="2033588"/>
            <a:ext cx="8351837" cy="4824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华文细黑"/>
                <a:ea typeface="华文细黑"/>
                <a:cs typeface="华文细黑"/>
              </a:rPr>
              <a:t>致病机理分为三个阶段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①局部组织内小量繁殖期。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病毒自咬伤部位入侵后，在伤口附近横纹细胞内缓慢繁殖</a:t>
            </a:r>
            <a:r>
              <a:rPr lang="zh-CN" altLang="en-US" sz="2600" b="1" smtClean="0">
                <a:latin typeface="仿宋_GB2312" pitchFamily="49" charset="-122"/>
                <a:ea typeface="仿宋_GB2312" pitchFamily="49" charset="-122"/>
              </a:rPr>
              <a:t>1－2周或更长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4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一般约4～6日内侵入周围神经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②从周围神经侵入中枢神经期。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病毒沿周围传入神经迅速上行到达背根神经节后，大量繁殖，然后侵入脊髓和中枢神经系统，主要侵犯脑干及小脑等处的神经元。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2100" b="1" smtClean="0">
                <a:latin typeface="仿宋_GB2312" pitchFamily="49" charset="-122"/>
                <a:ea typeface="仿宋_GB2312" pitchFamily="49" charset="-122"/>
              </a:rPr>
              <a:t>每天12－100mm速度转运，</a:t>
            </a:r>
            <a:r>
              <a:rPr lang="zh-CN" altLang="en-US" sz="21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到达中枢就不可逆转。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③向各器官扩散期。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病毒自中枢神经系统再沿传出神经侵入各组织与器官，如眼、舌、唾液腺、皮肤、心脏、肾上腺髓质等。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标题 202753"/>
          <p:cNvSpPr>
            <a:spLocks noGrp="1"/>
          </p:cNvSpPr>
          <p:nvPr>
            <p:ph type="title"/>
          </p:nvPr>
        </p:nvSpPr>
        <p:spPr>
          <a:xfrm>
            <a:off x="971550" y="457200"/>
            <a:ext cx="7777163" cy="800100"/>
          </a:xfrm>
          <a:effectLst>
            <a:outerShdw dist="17961" dir="2700000" algn="br" rotWithShape="0">
              <a:srgbClr val="F10199">
                <a:alpha val="100000"/>
              </a:srgbClr>
            </a:outerShdw>
          </a:effectLst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lang="zh-CN" altLang="en-US" b="1" dirty="0"/>
              <a:t>狂犬病致病机理</a:t>
            </a:r>
          </a:p>
        </p:txBody>
      </p:sp>
      <p:pic>
        <p:nvPicPr>
          <p:cNvPr id="39938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57338"/>
            <a:ext cx="3941763" cy="4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Shape"/>
          <p:cNvSpPr>
            <a:spLocks/>
          </p:cNvSpPr>
          <p:nvPr/>
        </p:nvSpPr>
        <p:spPr bwMode="auto">
          <a:xfrm>
            <a:off x="6654800" y="5132388"/>
            <a:ext cx="485775" cy="21431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E4A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en-US"/>
          </a:p>
        </p:txBody>
      </p:sp>
      <p:sp>
        <p:nvSpPr>
          <p:cNvPr id="39940" name="Shape"/>
          <p:cNvSpPr>
            <a:spLocks/>
          </p:cNvSpPr>
          <p:nvPr/>
        </p:nvSpPr>
        <p:spPr bwMode="auto">
          <a:xfrm>
            <a:off x="6591300" y="2327275"/>
            <a:ext cx="485775" cy="21431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E4A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en-US"/>
          </a:p>
        </p:txBody>
      </p:sp>
      <p:sp>
        <p:nvSpPr>
          <p:cNvPr id="39941" name="Shape"/>
          <p:cNvSpPr>
            <a:spLocks/>
          </p:cNvSpPr>
          <p:nvPr/>
        </p:nvSpPr>
        <p:spPr bwMode="auto">
          <a:xfrm>
            <a:off x="6604000" y="2998788"/>
            <a:ext cx="485775" cy="21431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E4A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en-US"/>
          </a:p>
        </p:txBody>
      </p:sp>
      <p:sp>
        <p:nvSpPr>
          <p:cNvPr id="39942" name="Shape"/>
          <p:cNvSpPr>
            <a:spLocks/>
          </p:cNvSpPr>
          <p:nvPr/>
        </p:nvSpPr>
        <p:spPr bwMode="auto">
          <a:xfrm>
            <a:off x="6604000" y="3684588"/>
            <a:ext cx="485775" cy="21431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E4A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en-US"/>
          </a:p>
        </p:txBody>
      </p:sp>
      <p:sp>
        <p:nvSpPr>
          <p:cNvPr id="39943" name="Shape"/>
          <p:cNvSpPr>
            <a:spLocks/>
          </p:cNvSpPr>
          <p:nvPr/>
        </p:nvSpPr>
        <p:spPr bwMode="auto">
          <a:xfrm>
            <a:off x="6629400" y="4446588"/>
            <a:ext cx="485775" cy="214312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E4A8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zh-CN" altLang="en-US"/>
          </a:p>
        </p:txBody>
      </p:sp>
      <p:sp>
        <p:nvSpPr>
          <p:cNvPr id="39944" name="Shape"/>
          <p:cNvSpPr>
            <a:spLocks/>
          </p:cNvSpPr>
          <p:nvPr/>
        </p:nvSpPr>
        <p:spPr bwMode="auto">
          <a:xfrm>
            <a:off x="4953000" y="1457325"/>
            <a:ext cx="37338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itchFamily="18" charset="0"/>
              </a:rPr>
              <a:t>通过神经进入分泌腺体：</a:t>
            </a:r>
          </a:p>
          <a:p>
            <a:pPr algn="ctr"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itchFamily="18" charset="0"/>
              </a:rPr>
              <a:t>在唾液中排出病毒</a:t>
            </a:r>
          </a:p>
        </p:txBody>
      </p:sp>
      <p:sp>
        <p:nvSpPr>
          <p:cNvPr id="39945" name="Shape"/>
          <p:cNvSpPr>
            <a:spLocks/>
          </p:cNvSpPr>
          <p:nvPr/>
        </p:nvSpPr>
        <p:spPr bwMode="auto">
          <a:xfrm>
            <a:off x="5334000" y="2541588"/>
            <a:ext cx="297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itchFamily="18" charset="0"/>
              </a:rPr>
              <a:t>进入大脑细胞引起全脑炎</a:t>
            </a:r>
          </a:p>
        </p:txBody>
      </p:sp>
      <p:sp>
        <p:nvSpPr>
          <p:cNvPr id="39946" name="Shape"/>
          <p:cNvSpPr>
            <a:spLocks/>
          </p:cNvSpPr>
          <p:nvPr/>
        </p:nvSpPr>
        <p:spPr bwMode="auto">
          <a:xfrm>
            <a:off x="5334000" y="3303588"/>
            <a:ext cx="3124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在神经系统中向心性移动</a:t>
            </a:r>
          </a:p>
        </p:txBody>
      </p:sp>
      <p:sp>
        <p:nvSpPr>
          <p:cNvPr id="39947" name="Shape"/>
          <p:cNvSpPr>
            <a:spLocks/>
          </p:cNvSpPr>
          <p:nvPr/>
        </p:nvSpPr>
        <p:spPr bwMode="auto">
          <a:xfrm>
            <a:off x="4953000" y="3989388"/>
            <a:ext cx="3886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通过肌肉周围神经末梢进入神经系统</a:t>
            </a:r>
          </a:p>
        </p:txBody>
      </p:sp>
      <p:sp>
        <p:nvSpPr>
          <p:cNvPr id="39948" name="Shape"/>
          <p:cNvSpPr>
            <a:spLocks/>
          </p:cNvSpPr>
          <p:nvPr/>
        </p:nvSpPr>
        <p:spPr bwMode="auto">
          <a:xfrm>
            <a:off x="4953000" y="4751388"/>
            <a:ext cx="3810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病毒在伤口周围肌肉细胞中复制</a:t>
            </a:r>
          </a:p>
        </p:txBody>
      </p:sp>
      <p:sp>
        <p:nvSpPr>
          <p:cNvPr id="39949" name="Shape"/>
          <p:cNvSpPr>
            <a:spLocks/>
          </p:cNvSpPr>
          <p:nvPr/>
        </p:nvSpPr>
        <p:spPr bwMode="auto">
          <a:xfrm>
            <a:off x="5334000" y="5348288"/>
            <a:ext cx="3048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FF"/>
              </a:buClr>
              <a:buFont typeface="Times New Roman" pitchFamily="18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被动物咬伤而感染病毒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hape"/>
          <p:cNvSpPr>
            <a:spLocks/>
          </p:cNvSpPr>
          <p:nvPr/>
        </p:nvSpPr>
        <p:spPr bwMode="auto">
          <a:xfrm>
            <a:off x="1187450" y="692150"/>
            <a:ext cx="28082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FF"/>
              </a:buClr>
              <a:buFont typeface="OceanSansAV"/>
              <a:buNone/>
            </a:pPr>
            <a:r>
              <a:rPr lang="zh-CN" altLang="en-US" sz="4400" b="1">
                <a:solidFill>
                  <a:srgbClr val="333399"/>
                </a:solidFill>
              </a:rPr>
              <a:t>临床表现</a:t>
            </a:r>
          </a:p>
        </p:txBody>
      </p:sp>
      <p:sp>
        <p:nvSpPr>
          <p:cNvPr id="40962" name="Shape"/>
          <p:cNvSpPr>
            <a:spLocks/>
          </p:cNvSpPr>
          <p:nvPr/>
        </p:nvSpPr>
        <p:spPr bwMode="auto">
          <a:xfrm>
            <a:off x="1752600" y="2438400"/>
            <a:ext cx="553085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buClr>
                <a:srgbClr val="000099"/>
              </a:buClr>
              <a:buSzPct val="80000"/>
              <a:buFont typeface="Wingdings" pitchFamily="2" charset="2"/>
              <a:buNone/>
            </a:pPr>
            <a:endParaRPr lang="zh-CN" altLang="zh-CN"/>
          </a:p>
          <a:p>
            <a:pPr>
              <a:lnSpc>
                <a:spcPct val="85000"/>
              </a:lnSpc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潜伏期</a:t>
            </a:r>
          </a:p>
          <a:p>
            <a:pPr>
              <a:lnSpc>
                <a:spcPct val="85000"/>
              </a:lnSpc>
              <a:buClr>
                <a:srgbClr val="000099"/>
              </a:buClr>
              <a:buSzPct val="80000"/>
              <a:buFont typeface="Wingdings" pitchFamily="2" charset="2"/>
              <a:buNone/>
            </a:pPr>
            <a:endParaRPr lang="zh-CN" altLang="zh-CN"/>
          </a:p>
          <a:p>
            <a:pPr>
              <a:lnSpc>
                <a:spcPct val="85000"/>
              </a:lnSpc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 前驱期</a:t>
            </a:r>
          </a:p>
          <a:p>
            <a:pPr>
              <a:lnSpc>
                <a:spcPct val="85000"/>
              </a:lnSpc>
              <a:buClr>
                <a:srgbClr val="000099"/>
              </a:buClr>
              <a:buSzPct val="80000"/>
              <a:buFont typeface="Wingdings" pitchFamily="2" charset="2"/>
              <a:buNone/>
            </a:pPr>
            <a:endParaRPr lang="zh-CN" altLang="zh-CN"/>
          </a:p>
          <a:p>
            <a:pPr>
              <a:lnSpc>
                <a:spcPct val="85000"/>
              </a:lnSpc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fr-FR" altLang="en-US" sz="3200" b="1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临床症状 (急性期)</a:t>
            </a:r>
          </a:p>
          <a:p>
            <a:pPr>
              <a:lnSpc>
                <a:spcPct val="85000"/>
              </a:lnSpc>
              <a:buClr>
                <a:srgbClr val="000099"/>
              </a:buClr>
              <a:buSzPct val="80000"/>
              <a:buFont typeface="Wingdings" pitchFamily="2" charset="2"/>
              <a:buNone/>
            </a:pPr>
            <a:endParaRPr lang="zh-CN" altLang="zh-CN"/>
          </a:p>
          <a:p>
            <a:pPr>
              <a:lnSpc>
                <a:spcPct val="85000"/>
              </a:lnSpc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 昏迷和死亡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hape"/>
          <p:cNvSpPr>
            <a:spLocks/>
          </p:cNvSpPr>
          <p:nvPr/>
        </p:nvSpPr>
        <p:spPr bwMode="auto">
          <a:xfrm>
            <a:off x="1371600" y="609600"/>
            <a:ext cx="2376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FF"/>
              </a:buClr>
              <a:buFont typeface="OceanSansAV"/>
              <a:buNone/>
            </a:pPr>
            <a:r>
              <a:rPr lang="zh-CN" altLang="en-US" sz="4400" b="1">
                <a:solidFill>
                  <a:srgbClr val="333399"/>
                </a:solidFill>
              </a:rPr>
              <a:t>潜伏期</a:t>
            </a:r>
          </a:p>
        </p:txBody>
      </p:sp>
      <p:sp>
        <p:nvSpPr>
          <p:cNvPr id="41986" name="Shape"/>
          <p:cNvSpPr>
            <a:spLocks/>
          </p:cNvSpPr>
          <p:nvPr/>
        </p:nvSpPr>
        <p:spPr bwMode="auto">
          <a:xfrm>
            <a:off x="1295400" y="2057400"/>
            <a:ext cx="7315200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从暴露后数天到数年，差别非常大，</a:t>
            </a:r>
          </a:p>
          <a:p>
            <a:pPr>
              <a:spcBef>
                <a:spcPct val="30000"/>
              </a:spcBef>
              <a:buClr>
                <a:srgbClr val="000099"/>
              </a:buClr>
              <a:buSzPct val="80000"/>
              <a:buFont typeface="Wingdings" pitchFamily="2" charset="2"/>
              <a:buNone/>
            </a:pP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   一般 20 – 60 天</a:t>
            </a:r>
          </a:p>
          <a:p>
            <a:pPr>
              <a:spcBef>
                <a:spcPct val="30000"/>
              </a:spcBef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主要的影响因素</a:t>
            </a: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： </a:t>
            </a:r>
          </a:p>
        </p:txBody>
      </p:sp>
      <p:sp>
        <p:nvSpPr>
          <p:cNvPr id="41987" name="Shape"/>
          <p:cNvSpPr>
            <a:spLocks/>
          </p:cNvSpPr>
          <p:nvPr/>
        </p:nvSpPr>
        <p:spPr bwMode="auto">
          <a:xfrm>
            <a:off x="1908175" y="3933825"/>
            <a:ext cx="5184775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buClr>
                <a:srgbClr val="000099"/>
              </a:buClr>
              <a:buSzPct val="80000"/>
              <a:buFont typeface="Wingdings" pitchFamily="2" charset="2"/>
              <a:buChar char="ü"/>
            </a:pP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感染的病毒数量</a:t>
            </a:r>
          </a:p>
          <a:p>
            <a:pPr>
              <a:spcBef>
                <a:spcPct val="30000"/>
              </a:spcBef>
              <a:buClr>
                <a:srgbClr val="000099"/>
              </a:buClr>
              <a:buSzPct val="80000"/>
              <a:buFont typeface="Wingdings" pitchFamily="2" charset="2"/>
              <a:buChar char="ü"/>
            </a:pP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 病毒毒力强弱</a:t>
            </a:r>
          </a:p>
          <a:p>
            <a:pPr>
              <a:spcBef>
                <a:spcPct val="30000"/>
              </a:spcBef>
              <a:buClr>
                <a:srgbClr val="000099"/>
              </a:buClr>
              <a:buSzPct val="80000"/>
              <a:buFont typeface="Wingdings" pitchFamily="2" charset="2"/>
              <a:buChar char="ü"/>
            </a:pP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 暴露的严重程度</a:t>
            </a:r>
          </a:p>
          <a:p>
            <a:pPr>
              <a:spcBef>
                <a:spcPct val="30000"/>
              </a:spcBef>
              <a:buClr>
                <a:srgbClr val="000099"/>
              </a:buClr>
              <a:buSzPct val="80000"/>
              <a:buFont typeface="Wingdings" pitchFamily="2" charset="2"/>
              <a:buChar char="ü"/>
            </a:pPr>
            <a:r>
              <a:rPr lang="zh-CN" altLang="en-US" sz="2800" b="1">
                <a:latin typeface="仿宋_GB2312" pitchFamily="49" charset="-122"/>
                <a:ea typeface="仿宋_GB2312" pitchFamily="49" charset="-122"/>
              </a:rPr>
              <a:t> 暴露的部位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hape"/>
          <p:cNvSpPr>
            <a:spLocks/>
          </p:cNvSpPr>
          <p:nvPr/>
        </p:nvSpPr>
        <p:spPr bwMode="auto">
          <a:xfrm>
            <a:off x="1403350" y="765175"/>
            <a:ext cx="2908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FFFF"/>
              </a:buClr>
              <a:buFont typeface="OceanSansAV"/>
              <a:buNone/>
            </a:pPr>
            <a:r>
              <a:rPr lang="zh-CN" altLang="en-US" sz="4400" b="1">
                <a:solidFill>
                  <a:srgbClr val="333399"/>
                </a:solidFill>
              </a:rPr>
              <a:t>前驱症状</a:t>
            </a:r>
            <a:r>
              <a:rPr lang="zh-CN" altLang="en-US" sz="4400" b="1">
                <a:solidFill>
                  <a:srgbClr val="333399"/>
                </a:solidFill>
                <a:cs typeface="Times New Roman" pitchFamily="18" charset="0"/>
              </a:rPr>
              <a:t> </a:t>
            </a:r>
            <a:r>
              <a:rPr lang="zh-CN" altLang="en-US" sz="4400" b="1">
                <a:latin typeface="Tahoma" pitchFamily="34" charset="0"/>
                <a:ea typeface="隶书" pitchFamily="49" charset="-122"/>
              </a:rPr>
              <a:t>  </a:t>
            </a:r>
          </a:p>
        </p:txBody>
      </p:sp>
      <p:sp>
        <p:nvSpPr>
          <p:cNvPr id="43010" name="Shape"/>
          <p:cNvSpPr>
            <a:spLocks/>
          </p:cNvSpPr>
          <p:nvPr/>
        </p:nvSpPr>
        <p:spPr bwMode="auto">
          <a:xfrm>
            <a:off x="1331913" y="1916113"/>
            <a:ext cx="72390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  <a:spcAft>
                <a:spcPct val="10000"/>
              </a:spcAft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持续数天 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>
                <a:srgbClr val="000099"/>
              </a:buClr>
              <a:buSzPct val="80000"/>
              <a:buFont typeface="Wingdings" pitchFamily="2" charset="2"/>
              <a:buChar char="n"/>
            </a:pPr>
            <a:r>
              <a:rPr lang="zh-CN" altLang="en-US" sz="32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 非特异症状</a:t>
            </a:r>
          </a:p>
          <a:p>
            <a:pPr lvl="1">
              <a:spcBef>
                <a:spcPct val="10000"/>
              </a:spcBef>
              <a:spcAft>
                <a:spcPct val="10000"/>
              </a:spcAft>
              <a:buClr>
                <a:srgbClr val="FF9900"/>
              </a:buClr>
              <a:buSzPct val="80000"/>
              <a:buFont typeface="Wingdings" pitchFamily="2" charset="2"/>
              <a:buChar char="ü"/>
            </a:pPr>
            <a:r>
              <a:rPr lang="zh-CN" altLang="en-US" sz="32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不适</a:t>
            </a:r>
          </a:p>
          <a:p>
            <a:pPr lvl="1">
              <a:spcBef>
                <a:spcPct val="10000"/>
              </a:spcBef>
              <a:spcAft>
                <a:spcPct val="10000"/>
              </a:spcAft>
              <a:buClr>
                <a:srgbClr val="FF9900"/>
              </a:buClr>
              <a:buSzPct val="80000"/>
              <a:buFont typeface="Wingdings" pitchFamily="2" charset="2"/>
              <a:buChar char="ü"/>
            </a:pPr>
            <a:r>
              <a:rPr lang="zh-CN" altLang="en-US" sz="3200" b="1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 乏力</a:t>
            </a:r>
          </a:p>
          <a:p>
            <a:pPr lvl="1">
              <a:spcBef>
                <a:spcPct val="10000"/>
              </a:spcBef>
              <a:spcAft>
                <a:spcPct val="10000"/>
              </a:spcAft>
              <a:buClr>
                <a:srgbClr val="FF9900"/>
              </a:buClr>
              <a:buSzPct val="80000"/>
              <a:buFont typeface="Wingdings" pitchFamily="2" charset="2"/>
              <a:buChar char="ü"/>
            </a:pPr>
            <a:r>
              <a:rPr lang="zh-CN" altLang="en-US" sz="3200" b="1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 头痛</a:t>
            </a:r>
          </a:p>
          <a:p>
            <a:pPr lvl="1">
              <a:spcBef>
                <a:spcPct val="10000"/>
              </a:spcBef>
              <a:spcAft>
                <a:spcPct val="10000"/>
              </a:spcAft>
              <a:buClr>
                <a:srgbClr val="FF9900"/>
              </a:buClr>
              <a:buSzPct val="80000"/>
              <a:buFont typeface="Wingdings" pitchFamily="2" charset="2"/>
              <a:buChar char="ü"/>
            </a:pPr>
            <a:r>
              <a:rPr lang="zh-CN" altLang="en-US" sz="3200" b="1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 发热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Clr>
                <a:srgbClr val="000099"/>
              </a:buClr>
              <a:buSzPct val="110000"/>
              <a:buFont typeface="Wingdings" pitchFamily="2" charset="2"/>
              <a:buChar char="n"/>
            </a:pPr>
            <a:r>
              <a:rPr lang="zh-CN" altLang="en-US" sz="32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 警示性主诉：暴露部位疼痛或感觉异常，出现蚁走感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hape"/>
          <p:cNvSpPr>
            <a:spLocks/>
          </p:cNvSpPr>
          <p:nvPr/>
        </p:nvSpPr>
        <p:spPr bwMode="auto">
          <a:xfrm>
            <a:off x="1295400" y="609600"/>
            <a:ext cx="34559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FF"/>
              </a:buClr>
              <a:buFont typeface="OceanSansAV"/>
              <a:buNone/>
            </a:pPr>
            <a:r>
              <a:rPr lang="zh-CN" altLang="en-US" sz="4400" b="1">
                <a:solidFill>
                  <a:srgbClr val="333399"/>
                </a:solidFill>
              </a:rPr>
              <a:t>急性发作期</a:t>
            </a:r>
          </a:p>
        </p:txBody>
      </p:sp>
      <p:grpSp>
        <p:nvGrpSpPr>
          <p:cNvPr id="44034" name="Shape"/>
          <p:cNvGrpSpPr>
            <a:grpSpLocks/>
          </p:cNvGrpSpPr>
          <p:nvPr/>
        </p:nvGrpSpPr>
        <p:grpSpPr bwMode="auto">
          <a:xfrm>
            <a:off x="990600" y="1905000"/>
            <a:ext cx="7848600" cy="4449763"/>
            <a:chOff x="336" y="1200"/>
            <a:chExt cx="4944" cy="2803"/>
          </a:xfrm>
        </p:grpSpPr>
        <p:sp>
          <p:nvSpPr>
            <p:cNvPr id="44035" name="Shape"/>
            <p:cNvSpPr>
              <a:spLocks/>
            </p:cNvSpPr>
            <p:nvPr/>
          </p:nvSpPr>
          <p:spPr bwMode="auto">
            <a:xfrm>
              <a:off x="528" y="2496"/>
              <a:ext cx="2400" cy="1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zh-CN" altLang="en-US" sz="2400" b="1">
                  <a:solidFill>
                    <a:srgbClr val="000099"/>
                  </a:solidFill>
                  <a:latin typeface="仿宋_GB2312" pitchFamily="49" charset="-122"/>
                  <a:ea typeface="仿宋_GB2312" pitchFamily="49" charset="-122"/>
                </a:rPr>
                <a:t>情绪波动</a:t>
              </a:r>
            </a:p>
            <a:p>
              <a:pPr>
                <a:lnSpc>
                  <a:spcPct val="90000"/>
                </a:lnSpc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sz="2400" b="1">
                  <a:latin typeface="仿宋_GB2312" pitchFamily="49" charset="-122"/>
                  <a:ea typeface="仿宋_GB2312" pitchFamily="49" charset="-122"/>
                </a:rPr>
                <a:t>   (激动/抑郁, 攻击性)</a:t>
              </a:r>
            </a:p>
            <a:p>
              <a:pPr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zh-CN" altLang="en-US" sz="2400" b="1">
                  <a:solidFill>
                    <a:srgbClr val="000099"/>
                  </a:solidFill>
                  <a:latin typeface="仿宋_GB2312" pitchFamily="49" charset="-122"/>
                  <a:ea typeface="仿宋_GB2312" pitchFamily="49" charset="-122"/>
                </a:rPr>
                <a:t>恐惧发作</a:t>
              </a:r>
            </a:p>
            <a:p>
              <a:pPr>
                <a:lnSpc>
                  <a:spcPct val="90000"/>
                </a:lnSpc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sz="2400" b="1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   (恐水 怕风 畏光)</a:t>
              </a:r>
            </a:p>
            <a:p>
              <a:pPr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zh-CN" altLang="en-US" sz="2400" b="1">
                  <a:solidFill>
                    <a:srgbClr val="000099"/>
                  </a:solidFill>
                  <a:latin typeface="仿宋_GB2312" pitchFamily="49" charset="-122"/>
                  <a:ea typeface="仿宋_GB2312" pitchFamily="49" charset="-122"/>
                </a:rPr>
                <a:t>自主功能障碍</a:t>
              </a:r>
            </a:p>
            <a:p>
              <a:pPr>
                <a:lnSpc>
                  <a:spcPct val="90000"/>
                </a:lnSpc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sz="2400" b="1">
                  <a:latin typeface="仿宋_GB2312" pitchFamily="49" charset="-122"/>
                  <a:ea typeface="仿宋_GB2312" pitchFamily="49" charset="-122"/>
                </a:rPr>
                <a:t>   (瞳孔散大)</a:t>
              </a:r>
            </a:p>
            <a:p>
              <a:pPr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zh-CN" altLang="en-US" sz="2400" b="1">
                  <a:solidFill>
                    <a:srgbClr val="000099"/>
                  </a:solidFill>
                  <a:latin typeface="仿宋_GB2312" pitchFamily="49" charset="-122"/>
                  <a:ea typeface="仿宋_GB2312" pitchFamily="49" charset="-122"/>
                </a:rPr>
                <a:t>瘫痪</a:t>
              </a:r>
            </a:p>
          </p:txBody>
        </p:sp>
        <p:sp>
          <p:nvSpPr>
            <p:cNvPr id="44036" name="Shape"/>
            <p:cNvSpPr>
              <a:spLocks/>
            </p:cNvSpPr>
            <p:nvPr/>
          </p:nvSpPr>
          <p:spPr bwMode="auto">
            <a:xfrm>
              <a:off x="3408" y="2784"/>
              <a:ext cx="1872" cy="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135000"/>
                </a:lnSpc>
                <a:buFont typeface="Times New Roman" pitchFamily="18" charset="0"/>
                <a:buChar char="•"/>
              </a:pPr>
              <a:r>
                <a:rPr lang="zh-CN" altLang="en-US" sz="2400" b="1">
                  <a:solidFill>
                    <a:srgbClr val="000099"/>
                  </a:solidFill>
                  <a:latin typeface="仿宋_GB2312" pitchFamily="49" charset="-122"/>
                  <a:ea typeface="仿宋_GB2312" pitchFamily="49" charset="-122"/>
                </a:rPr>
                <a:t>格林－巴利综合症</a:t>
              </a:r>
            </a:p>
            <a:p>
              <a:pPr>
                <a:lnSpc>
                  <a:spcPct val="135000"/>
                </a:lnSpc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sz="2400" b="1">
                  <a:latin typeface="仿宋_GB2312" pitchFamily="49" charset="-122"/>
                  <a:ea typeface="仿宋_GB2312" pitchFamily="49" charset="-122"/>
                </a:rPr>
                <a:t>   (伴发热)</a:t>
              </a:r>
            </a:p>
            <a:p>
              <a:pPr>
                <a:lnSpc>
                  <a:spcPct val="135000"/>
                </a:lnSpc>
                <a:buFont typeface="Times New Roman" pitchFamily="18" charset="0"/>
                <a:buChar char="•"/>
              </a:pPr>
              <a:r>
                <a:rPr lang="zh-CN" altLang="en-US" sz="2400" b="1">
                  <a:solidFill>
                    <a:srgbClr val="000099"/>
                  </a:solidFill>
                  <a:latin typeface="仿宋_GB2312" pitchFamily="49" charset="-122"/>
                  <a:ea typeface="仿宋_GB2312" pitchFamily="49" charset="-122"/>
                </a:rPr>
                <a:t>完全瘫痪</a:t>
              </a:r>
            </a:p>
          </p:txBody>
        </p:sp>
        <p:sp>
          <p:nvSpPr>
            <p:cNvPr id="241670" name="Shape"/>
            <p:cNvSpPr>
              <a:spLocks/>
            </p:cNvSpPr>
            <p:nvPr/>
          </p:nvSpPr>
          <p:spPr>
            <a:xfrm>
              <a:off x="336" y="1824"/>
              <a:ext cx="2448" cy="524"/>
            </a:xfrm>
            <a:prstGeom prst="rect">
              <a:avLst/>
            </a:prstGeom>
            <a:solidFill>
              <a:srgbClr val="FFCC00"/>
            </a:solidFill>
            <a:ln>
              <a:solidFill>
                <a:srgbClr val="FFCC00"/>
              </a:solidFill>
            </a:ln>
            <a:effectLst>
              <a:outerShdw dist="35921" dir="2700000" algn="br" rotWithShape="0">
                <a:srgbClr val="1C1C1C"/>
              </a:outerShdw>
            </a:effectLst>
          </p:spPr>
          <p:txBody>
            <a:bodyPr>
              <a:spAutoFit/>
            </a:bodyPr>
            <a:lstStyle/>
            <a:p>
              <a:pPr algn="ctr">
                <a:buClr>
                  <a:srgbClr val="FFFFFF"/>
                </a:buClr>
                <a:buFont typeface="OceanSansAV Light" charset="0"/>
                <a:buNone/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仿宋_GB2312" charset="-122"/>
                  <a:ea typeface="仿宋_GB2312" charset="-122"/>
                </a:rPr>
                <a:t>脑炎型(狂躁型) 狂犬病,</a:t>
              </a:r>
            </a:p>
            <a:p>
              <a:pPr algn="ctr">
                <a:buClr>
                  <a:srgbClr val="FFFFFF"/>
                </a:buClr>
                <a:buFont typeface="OceanSansAV Light" charset="0"/>
                <a:buNone/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仿宋_GB2312" charset="-122"/>
                  <a:ea typeface="仿宋_GB2312" charset="-122"/>
                </a:rPr>
                <a:t>约80%</a:t>
              </a:r>
            </a:p>
          </p:txBody>
        </p:sp>
        <p:sp>
          <p:nvSpPr>
            <p:cNvPr id="241671" name="Shape"/>
            <p:cNvSpPr>
              <a:spLocks/>
            </p:cNvSpPr>
            <p:nvPr/>
          </p:nvSpPr>
          <p:spPr>
            <a:xfrm>
              <a:off x="3140" y="1815"/>
              <a:ext cx="2092" cy="524"/>
            </a:xfrm>
            <a:prstGeom prst="rect">
              <a:avLst/>
            </a:prstGeom>
            <a:solidFill>
              <a:srgbClr val="FF00FF"/>
            </a:solidFill>
            <a:ln>
              <a:solidFill>
                <a:srgbClr val="FF00FF"/>
              </a:solidFill>
            </a:ln>
            <a:effectLst>
              <a:outerShdw dist="35921" dir="2700000" algn="br" rotWithShape="0">
                <a:srgbClr val="1C1C1C"/>
              </a:outerShdw>
            </a:effectLst>
          </p:spPr>
          <p:txBody>
            <a:bodyPr>
              <a:spAutoFit/>
            </a:bodyPr>
            <a:lstStyle/>
            <a:p>
              <a:pPr algn="ctr">
                <a:buClr>
                  <a:srgbClr val="FFFFFF"/>
                </a:buClr>
                <a:buFont typeface="OceanSansAV Light" charset="0"/>
                <a:buNone/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仿宋_GB2312" charset="-122"/>
                  <a:ea typeface="仿宋_GB2312" charset="-122"/>
                </a:rPr>
                <a:t>麻痹型(哑型) 狂犬病,</a:t>
              </a:r>
            </a:p>
            <a:p>
              <a:pPr algn="ctr">
                <a:buClr>
                  <a:srgbClr val="FFFFFF"/>
                </a:buClr>
                <a:buFont typeface="OceanSansAV Light" charset="0"/>
                <a:buNone/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仿宋_GB2312" charset="-122"/>
                  <a:ea typeface="仿宋_GB2312" charset="-122"/>
                </a:rPr>
                <a:t>约20% </a:t>
              </a:r>
            </a:p>
          </p:txBody>
        </p:sp>
        <p:sp>
          <p:nvSpPr>
            <p:cNvPr id="44039" name="Shape"/>
            <p:cNvSpPr>
              <a:spLocks/>
            </p:cNvSpPr>
            <p:nvPr/>
          </p:nvSpPr>
          <p:spPr bwMode="auto">
            <a:xfrm>
              <a:off x="624" y="1200"/>
              <a:ext cx="2880" cy="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1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n"/>
              </a:pPr>
              <a:r>
                <a:rPr lang="zh-CN" altLang="en-US" sz="2800" b="1">
                  <a:latin typeface="OceanSansAV"/>
                </a:rPr>
                <a:t> </a:t>
              </a:r>
              <a:r>
                <a:rPr lang="zh-CN" altLang="en-US" sz="2800" b="1">
                  <a:latin typeface="仿宋_GB2312" pitchFamily="49" charset="-122"/>
                  <a:ea typeface="仿宋_GB2312" pitchFamily="49" charset="-122"/>
                </a:rPr>
                <a:t>持续数天 </a:t>
              </a:r>
            </a:p>
            <a:p>
              <a:pPr>
                <a:spcBef>
                  <a:spcPct val="1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n"/>
              </a:pPr>
              <a:r>
                <a:rPr lang="zh-CN" altLang="en-US" sz="2800" b="1">
                  <a:latin typeface="仿宋_GB2312" pitchFamily="49" charset="-122"/>
                  <a:ea typeface="仿宋_GB2312" pitchFamily="49" charset="-122"/>
                </a:rPr>
                <a:t> 两种类型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占位符 314370"/>
          <p:cNvSpPr>
            <a:spLocks noGrp="1"/>
          </p:cNvSpPr>
          <p:nvPr>
            <p:ph type="body" idx="1"/>
          </p:nvPr>
        </p:nvSpPr>
        <p:spPr>
          <a:xfrm>
            <a:off x="1042988" y="2205038"/>
            <a:ext cx="7200900" cy="38862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疫情概况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狂犬病的危害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疫情持续高发的原因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防控现状及方向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相关法律、规范和文件</a:t>
            </a:r>
          </a:p>
        </p:txBody>
      </p:sp>
      <p:sp>
        <p:nvSpPr>
          <p:cNvPr id="17410" name="标题 314372"/>
          <p:cNvSpPr>
            <a:spLocks noGrp="1" noRot="1"/>
          </p:cNvSpPr>
          <p:nvPr>
            <p:ph type="title"/>
          </p:nvPr>
        </p:nvSpPr>
        <p:spPr>
          <a:xfrm>
            <a:off x="1187450" y="692150"/>
            <a:ext cx="7956550" cy="1143000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latin typeface="Tahoma" pitchFamily="34" charset="0"/>
                <a:ea typeface="仿宋_GB2312" pitchFamily="49" charset="-122"/>
              </a:rPr>
              <a:t>防控现状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hape"/>
          <p:cNvSpPr>
            <a:spLocks/>
          </p:cNvSpPr>
          <p:nvPr/>
        </p:nvSpPr>
        <p:spPr bwMode="auto">
          <a:xfrm>
            <a:off x="1258888" y="765175"/>
            <a:ext cx="322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FF"/>
              </a:buClr>
              <a:buFont typeface="OceanSansAV"/>
              <a:buNone/>
            </a:pPr>
            <a:r>
              <a:rPr lang="zh-CN" altLang="en-US" sz="4400" b="1">
                <a:solidFill>
                  <a:srgbClr val="333399"/>
                </a:solidFill>
              </a:rPr>
              <a:t>昏迷和死亡</a:t>
            </a:r>
          </a:p>
        </p:txBody>
      </p:sp>
      <p:sp>
        <p:nvSpPr>
          <p:cNvPr id="45058" name="Shape"/>
          <p:cNvSpPr>
            <a:spLocks/>
          </p:cNvSpPr>
          <p:nvPr/>
        </p:nvSpPr>
        <p:spPr bwMode="auto">
          <a:xfrm>
            <a:off x="854075" y="2035175"/>
            <a:ext cx="755967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Font typeface="Times New Roman" pitchFamily="18" charset="0"/>
              <a:buChar char="•"/>
            </a:pPr>
            <a:r>
              <a:rPr lang="zh-CN" altLang="en-US" sz="32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几乎所有的狂犬病临床症状都会发展成为昏迷和死亡</a:t>
            </a:r>
          </a:p>
          <a:p>
            <a:pPr algn="just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Font typeface="Times New Roman" pitchFamily="18" charset="0"/>
              <a:buChar char="•"/>
            </a:pPr>
            <a:r>
              <a:rPr lang="zh-CN" altLang="en-US" sz="32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在发病后数天时开始昏迷</a:t>
            </a:r>
          </a:p>
          <a:p>
            <a:pPr algn="just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Font typeface="Times New Roman" pitchFamily="18" charset="0"/>
              <a:buChar char="•"/>
            </a:pPr>
            <a:r>
              <a:rPr lang="zh-CN" altLang="en-US" sz="32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由于呼吸循环衰竭而死亡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标题 245761"/>
          <p:cNvSpPr>
            <a:spLocks noGrp="1"/>
          </p:cNvSpPr>
          <p:nvPr>
            <p:ph type="title"/>
          </p:nvPr>
        </p:nvSpPr>
        <p:spPr>
          <a:xfrm>
            <a:off x="1728788" y="447675"/>
            <a:ext cx="4848225" cy="1209675"/>
          </a:xfrm>
          <a:effectLst>
            <a:outerShdw dist="17961" dir="2700000" algn="br" rotWithShape="0">
              <a:srgbClr val="F10199">
                <a:alpha val="100000"/>
              </a:srgbClr>
            </a:outerShdw>
          </a:effectLst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lang="zh-CN" altLang="en-US" b="1" dirty="0">
                <a:latin typeface="仿宋_GB2312" charset="-122"/>
                <a:ea typeface="仿宋_GB2312" charset="-122"/>
              </a:rPr>
              <a:t>昏迷和死亡</a:t>
            </a:r>
          </a:p>
        </p:txBody>
      </p:sp>
      <p:grpSp>
        <p:nvGrpSpPr>
          <p:cNvPr id="46082" name="Shape"/>
          <p:cNvGrpSpPr>
            <a:grpSpLocks/>
          </p:cNvGrpSpPr>
          <p:nvPr/>
        </p:nvGrpSpPr>
        <p:grpSpPr bwMode="auto">
          <a:xfrm>
            <a:off x="457200" y="1995488"/>
            <a:ext cx="8412163" cy="3717925"/>
            <a:chOff x="288" y="1257"/>
            <a:chExt cx="5299" cy="2342"/>
          </a:xfrm>
        </p:grpSpPr>
        <p:sp>
          <p:nvSpPr>
            <p:cNvPr id="245764" name="Shape"/>
            <p:cNvSpPr>
              <a:spLocks/>
            </p:cNvSpPr>
            <p:nvPr/>
          </p:nvSpPr>
          <p:spPr>
            <a:xfrm>
              <a:off x="1536" y="2360"/>
              <a:ext cx="2696" cy="514"/>
            </a:xfrm>
            <a:prstGeom prst="ellipse">
              <a:avLst/>
            </a:prstGeom>
            <a:solidFill>
              <a:srgbClr val="00E4A8"/>
            </a:solidFill>
            <a:ln w="12700">
              <a:solidFill>
                <a:srgbClr val="000000"/>
              </a:solidFill>
            </a:ln>
            <a:effectLst>
              <a:outerShdw dist="107763" dir="2700000" algn="br" rotWithShape="0">
                <a:srgbClr val="1C1C1C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kern="0"/>
            </a:p>
          </p:txBody>
        </p:sp>
        <p:sp>
          <p:nvSpPr>
            <p:cNvPr id="46084" name="Shape"/>
            <p:cNvSpPr>
              <a:spLocks/>
            </p:cNvSpPr>
            <p:nvPr/>
          </p:nvSpPr>
          <p:spPr bwMode="auto">
            <a:xfrm>
              <a:off x="2186" y="2432"/>
              <a:ext cx="142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zh-CN" sz="3600" b="1">
                  <a:solidFill>
                    <a:srgbClr val="FF33CC"/>
                  </a:solidFill>
                </a:rPr>
                <a:t>100%</a:t>
              </a:r>
              <a:r>
                <a:rPr lang="zh-CN" altLang="en-US" sz="3600" b="1">
                  <a:solidFill>
                    <a:srgbClr val="FF33CC"/>
                  </a:solidFill>
                </a:rPr>
                <a:t>死亡</a:t>
              </a:r>
            </a:p>
          </p:txBody>
        </p:sp>
        <p:sp>
          <p:nvSpPr>
            <p:cNvPr id="46085" name="Shape"/>
            <p:cNvSpPr>
              <a:spLocks/>
            </p:cNvSpPr>
            <p:nvPr/>
          </p:nvSpPr>
          <p:spPr bwMode="auto">
            <a:xfrm>
              <a:off x="288" y="3264"/>
              <a:ext cx="5299" cy="335"/>
            </a:xfrm>
            <a:prstGeom prst="rect">
              <a:avLst/>
            </a:prstGeom>
            <a:solidFill>
              <a:srgbClr val="000066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sz="2800" b="1">
                  <a:solidFill>
                    <a:srgbClr val="FFFFFF"/>
                  </a:solidFill>
                  <a:ea typeface="隶书" pitchFamily="49" charset="-122"/>
                </a:rPr>
                <a:t>如果一个狂犬病人被治愈，这只能说明是诊断错了。</a:t>
              </a:r>
            </a:p>
          </p:txBody>
        </p:sp>
        <p:sp>
          <p:nvSpPr>
            <p:cNvPr id="46086" name="Shape"/>
            <p:cNvSpPr>
              <a:spLocks/>
            </p:cNvSpPr>
            <p:nvPr/>
          </p:nvSpPr>
          <p:spPr bwMode="auto">
            <a:xfrm>
              <a:off x="2776" y="2008"/>
              <a:ext cx="208" cy="152"/>
            </a:xfrm>
            <a:prstGeom prst="downArrow">
              <a:avLst>
                <a:gd name="adj1" fmla="val 50000"/>
                <a:gd name="adj2" fmla="val 50005"/>
              </a:avLst>
            </a:prstGeom>
            <a:solidFill>
              <a:srgbClr val="00E4A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6087" name="Shape"/>
            <p:cNvSpPr>
              <a:spLocks/>
            </p:cNvSpPr>
            <p:nvPr/>
          </p:nvSpPr>
          <p:spPr bwMode="auto">
            <a:xfrm>
              <a:off x="1199" y="1257"/>
              <a:ext cx="3330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Clr>
                  <a:srgbClr val="FFFFFF"/>
                </a:buClr>
                <a:buFont typeface="Times New Roman" pitchFamily="18" charset="0"/>
                <a:buNone/>
              </a:pP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现代ICU治疗可延长存活时间</a:t>
              </a:r>
              <a:r>
                <a:rPr lang="zh-CN"/>
                <a:t/>
              </a:r>
              <a:br>
                <a:rPr lang="zh-CN"/>
              </a:br>
              <a:r>
                <a:rPr lang="zh-CN" altLang="en-US" sz="3200" b="1">
                  <a:latin typeface="隶书" pitchFamily="49" charset="-122"/>
                  <a:ea typeface="隶书" pitchFamily="49" charset="-122"/>
                </a:rPr>
                <a:t>但是</a:t>
              </a:r>
            </a:p>
          </p:txBody>
        </p:sp>
      </p:grp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标题 403457"/>
          <p:cNvSpPr>
            <a:spLocks noGrp="1"/>
          </p:cNvSpPr>
          <p:nvPr>
            <p:ph type="title"/>
          </p:nvPr>
        </p:nvSpPr>
        <p:spPr>
          <a:xfrm>
            <a:off x="1331913" y="188913"/>
            <a:ext cx="5838825" cy="1039812"/>
          </a:xfrm>
          <a:effectLst>
            <a:outerShdw dist="17961" dir="2700000" algn="br" rotWithShape="0">
              <a:srgbClr val="F10199">
                <a:alpha val="100000"/>
              </a:srgbClr>
            </a:outerShdw>
          </a:effectLst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lang="zh-CN" altLang="en-US" b="1" dirty="0">
                <a:latin typeface="仿宋_GB2312" charset="-122"/>
                <a:ea typeface="仿宋_GB2312" charset="-122"/>
              </a:rPr>
              <a:t>狂犬病诊断</a:t>
            </a:r>
          </a:p>
        </p:txBody>
      </p:sp>
      <p:sp>
        <p:nvSpPr>
          <p:cNvPr id="403459" name="Shape"/>
          <p:cNvSpPr>
            <a:spLocks/>
          </p:cNvSpPr>
          <p:nvPr/>
        </p:nvSpPr>
        <p:spPr>
          <a:xfrm>
            <a:off x="1447800" y="1447800"/>
            <a:ext cx="6402388" cy="1385888"/>
          </a:xfrm>
          <a:prstGeom prst="rect">
            <a:avLst/>
          </a:prstGeom>
          <a:solidFill>
            <a:srgbClr val="66FFCC"/>
          </a:solidFill>
          <a:ln w="12700">
            <a:solidFill>
              <a:srgbClr val="000000"/>
            </a:solidFill>
          </a:ln>
          <a:effectLst>
            <a:outerShdw dist="107763" dir="2700000" algn="br" rotWithShape="0">
              <a:srgbClr val="1C1C1C"/>
            </a:outerShdw>
          </a:effectLst>
        </p:spPr>
        <p:txBody>
          <a:bodyPr lIns="92075" tIns="46038" rIns="92075" bIns="46038">
            <a:spAutoFit/>
          </a:bodyPr>
          <a:lstStyle/>
          <a:p>
            <a:pPr algn="ctr">
              <a:buClr>
                <a:srgbClr val="FFFFFF"/>
              </a:buClr>
              <a:buFont typeface="Times New Roman" charset="0"/>
              <a:buNone/>
              <a:defRPr/>
            </a:pPr>
            <a:r>
              <a:rPr lang="zh-CN" altLang="en-US" sz="2800" b="1" kern="0" dirty="0">
                <a:solidFill>
                  <a:srgbClr val="990000"/>
                </a:solidFill>
              </a:rPr>
              <a:t>流行病学史</a:t>
            </a:r>
          </a:p>
          <a:p>
            <a:pPr algn="ctr">
              <a:buClr>
                <a:srgbClr val="FFFFFF"/>
              </a:buClr>
              <a:buFont typeface="Times New Roman" charset="0"/>
              <a:buNone/>
              <a:defRPr/>
            </a:pPr>
            <a:r>
              <a:rPr lang="zh-CN" altLang="zh-CN" sz="2800" b="1" kern="0" dirty="0">
                <a:solidFill>
                  <a:srgbClr val="990000"/>
                </a:solidFill>
              </a:rPr>
              <a:t>+</a:t>
            </a:r>
          </a:p>
          <a:p>
            <a:pPr algn="ctr">
              <a:buClr>
                <a:srgbClr val="FFFFFF"/>
              </a:buClr>
              <a:buFont typeface="Times New Roman" charset="0"/>
              <a:buNone/>
              <a:defRPr/>
            </a:pPr>
            <a:r>
              <a:rPr lang="zh-CN" altLang="en-US" sz="2800" b="1" kern="0" dirty="0">
                <a:solidFill>
                  <a:srgbClr val="990000"/>
                </a:solidFill>
              </a:rPr>
              <a:t>临床症状</a:t>
            </a:r>
          </a:p>
        </p:txBody>
      </p:sp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611188" y="3068638"/>
            <a:ext cx="82296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  <a:buFontTx/>
              <a:buChar char="•"/>
            </a:pPr>
            <a:r>
              <a:rPr lang="zh-CN" altLang="en-US" sz="2400" b="1"/>
              <a:t>入院后的实验室诊断：</a:t>
            </a:r>
          </a:p>
          <a:p>
            <a:pPr lvl="1" eaLnBrk="0" hangingPunct="0">
              <a:lnSpc>
                <a:spcPct val="120000"/>
              </a:lnSpc>
              <a:spcBef>
                <a:spcPct val="10000"/>
              </a:spcBef>
              <a:buFontTx/>
              <a:buChar char="•"/>
            </a:pPr>
            <a:r>
              <a:rPr lang="zh-CN" altLang="en-US" sz="2400" b="1"/>
              <a:t> 免疫荧光抗体法检测病毒抗原		</a:t>
            </a:r>
          </a:p>
          <a:p>
            <a:pPr lvl="1" eaLnBrk="0" hangingPunct="0">
              <a:lnSpc>
                <a:spcPct val="120000"/>
              </a:lnSpc>
              <a:spcBef>
                <a:spcPct val="10000"/>
              </a:spcBef>
              <a:buFontTx/>
              <a:buChar char="•"/>
            </a:pPr>
            <a:r>
              <a:rPr lang="zh-CN" altLang="en-US" sz="2400" b="1"/>
              <a:t> RT－PCR方法检测病毒核酸		</a:t>
            </a:r>
          </a:p>
          <a:p>
            <a:pPr eaLnBrk="0" hangingPunct="0">
              <a:lnSpc>
                <a:spcPct val="120000"/>
              </a:lnSpc>
              <a:spcBef>
                <a:spcPct val="10000"/>
              </a:spcBef>
              <a:buFontTx/>
              <a:buChar char="•"/>
            </a:pPr>
            <a:r>
              <a:rPr lang="zh-CN" altLang="en-US" sz="2400" b="1"/>
              <a:t>死后的实验室诊断</a:t>
            </a:r>
          </a:p>
          <a:p>
            <a:pPr lvl="1" eaLnBrk="0" hangingPunct="0">
              <a:lnSpc>
                <a:spcPct val="120000"/>
              </a:lnSpc>
              <a:spcBef>
                <a:spcPct val="10000"/>
              </a:spcBef>
              <a:buFontTx/>
              <a:buChar char="•"/>
            </a:pPr>
            <a:r>
              <a:rPr lang="zh-CN" altLang="en-US" sz="2400" b="1"/>
              <a:t> 脑组织标本抗狂犬病毒荧光抗体染色阳性</a:t>
            </a:r>
          </a:p>
          <a:p>
            <a:pPr lvl="1" eaLnBrk="0" hangingPunct="0">
              <a:lnSpc>
                <a:spcPct val="120000"/>
              </a:lnSpc>
              <a:spcBef>
                <a:spcPct val="10000"/>
              </a:spcBef>
              <a:buFontTx/>
              <a:buChar char="•"/>
            </a:pPr>
            <a:r>
              <a:rPr lang="zh-CN" altLang="en-US" sz="2400" b="1"/>
              <a:t> 脑组织中病理切片存在Negri 小体</a:t>
            </a:r>
          </a:p>
          <a:p>
            <a:pPr lvl="1" eaLnBrk="0" hangingPunct="0">
              <a:lnSpc>
                <a:spcPct val="120000"/>
              </a:lnSpc>
              <a:spcBef>
                <a:spcPct val="10000"/>
              </a:spcBef>
              <a:buFontTx/>
              <a:buChar char="•"/>
            </a:pPr>
            <a:r>
              <a:rPr lang="zh-CN" altLang="en-US" sz="2400" b="1"/>
              <a:t> 脑组织标本中分离到病毒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326657"/>
          <p:cNvSpPr>
            <a:spLocks noGrp="1"/>
          </p:cNvSpPr>
          <p:nvPr>
            <p:ph type="title"/>
          </p:nvPr>
        </p:nvSpPr>
        <p:spPr>
          <a:xfrm>
            <a:off x="1116013" y="620713"/>
            <a:ext cx="7793037" cy="9842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怎样处理疑似狂犬病动物？</a:t>
            </a:r>
            <a:r>
              <a:rPr lang="zh-CN" altLang="en-US" sz="4800" smtClean="0">
                <a:latin typeface="Tahoma" pitchFamily="34" charset="0"/>
              </a:rPr>
              <a:t> </a:t>
            </a:r>
          </a:p>
        </p:txBody>
      </p:sp>
      <p:sp>
        <p:nvSpPr>
          <p:cNvPr id="48130" name="文本占位符 326658"/>
          <p:cNvSpPr>
            <a:spLocks noGrp="1"/>
          </p:cNvSpPr>
          <p:nvPr>
            <p:ph type="body" idx="1"/>
          </p:nvPr>
        </p:nvSpPr>
        <p:spPr>
          <a:xfrm>
            <a:off x="827088" y="2420938"/>
            <a:ext cx="7777162" cy="38163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  <a:ea typeface="黑体" pitchFamily="2" charset="-122"/>
              </a:rPr>
              <a:t>疑似狂犬病动物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是指正常行为发生了改变，出现了吞咽困难、口水增多、有攻击性等疑似狂犬病症状的动物。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327681"/>
          <p:cNvSpPr>
            <a:spLocks noGrp="1"/>
          </p:cNvSpPr>
          <p:nvPr>
            <p:ph type="title"/>
          </p:nvPr>
        </p:nvSpPr>
        <p:spPr>
          <a:xfrm>
            <a:off x="1116013" y="188913"/>
            <a:ext cx="7793037" cy="143986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怎样处理疑似狂犬病动物？</a:t>
            </a:r>
            <a:r>
              <a:rPr lang="zh-CN" altLang="en-US" sz="4800" smtClean="0">
                <a:latin typeface="Tahoma" pitchFamily="34" charset="0"/>
              </a:rPr>
              <a:t> </a:t>
            </a:r>
          </a:p>
        </p:txBody>
      </p:sp>
      <p:sp>
        <p:nvSpPr>
          <p:cNvPr id="49154" name="文本占位符 327682"/>
          <p:cNvSpPr>
            <a:spLocks noGrp="1"/>
          </p:cNvSpPr>
          <p:nvPr>
            <p:ph type="body" idx="1"/>
          </p:nvPr>
        </p:nvSpPr>
        <p:spPr>
          <a:xfrm>
            <a:off x="323850" y="2060575"/>
            <a:ext cx="8569325" cy="4652963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  <a:ea typeface="黑体" pitchFamily="2" charset="-122"/>
              </a:rPr>
              <a:t>发现疑似狂犬病动物的处理</a:t>
            </a:r>
            <a:r>
              <a:rPr lang="zh-CN" altLang="en-US" sz="4000" b="1" smtClean="0">
                <a:latin typeface="仿宋_GB2312" pitchFamily="49" charset="-122"/>
                <a:ea typeface="仿宋_GB2312" pitchFamily="49" charset="-122"/>
              </a:rPr>
              <a:t>：</a:t>
            </a:r>
          </a:p>
          <a:p>
            <a:pPr lvl="1" eaLnBrk="1" hangingPunct="1"/>
            <a:r>
              <a:rPr lang="zh-CN" altLang="en-US" sz="32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按照《中华人民共和国动物防疫法》处理。</a:t>
            </a:r>
          </a:p>
          <a:p>
            <a:pPr lvl="2" eaLnBrk="1" hangingPunct="1"/>
            <a:r>
              <a:rPr lang="zh-CN" altLang="en-US" sz="28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应迅速向动物防疫部门报告；</a:t>
            </a:r>
          </a:p>
          <a:p>
            <a:pPr lvl="2" eaLnBrk="1" hangingPunct="1"/>
            <a:r>
              <a:rPr lang="zh-CN" altLang="en-US" sz="27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对发病动物（疑似发病动物）扑杀、无害化处理</a:t>
            </a:r>
          </a:p>
          <a:p>
            <a:pPr lvl="2" eaLnBrk="1" hangingPunct="1"/>
            <a:r>
              <a:rPr lang="zh-CN" altLang="en-US" sz="27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对同群动物应隔离、紧急注射狂犬病灭活疫苗；</a:t>
            </a:r>
          </a:p>
          <a:p>
            <a:pPr lvl="2" eaLnBrk="1" hangingPunct="1"/>
            <a:r>
              <a:rPr lang="zh-CN" altLang="en-US" sz="27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对其污染物和环境应焚烧和消毒等。</a:t>
            </a:r>
          </a:p>
          <a:p>
            <a:pPr lvl="3" eaLnBrk="1" hangingPunct="1"/>
            <a:r>
              <a:rPr lang="zh-CN" altLang="en-US" sz="22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消毒药可选用漂白粉或有效氯消毒剂溶液（5%的浓度）或过氧乙酸类（浓度0.2%～0.5%）。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占位符 248834"/>
          <p:cNvSpPr>
            <a:spLocks noGrp="1"/>
          </p:cNvSpPr>
          <p:nvPr>
            <p:ph type="body" idx="1"/>
          </p:nvPr>
        </p:nvSpPr>
        <p:spPr>
          <a:xfrm>
            <a:off x="1187450" y="1989138"/>
            <a:ext cx="6985000" cy="4525962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zh-CN" altLang="en-US" sz="3600" b="1" smtClean="0">
                <a:latin typeface="Tahoma" pitchFamily="34" charset="0"/>
                <a:ea typeface="仿宋_GB2312" pitchFamily="49" charset="-122"/>
              </a:rPr>
              <a:t>在进行预防处置之前，一定要非常清楚下列事项：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要做什么？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在什么时候做？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怎么做？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做到什么程度？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要注意什么？</a:t>
            </a:r>
          </a:p>
        </p:txBody>
      </p:sp>
      <p:sp>
        <p:nvSpPr>
          <p:cNvPr id="50178" name="标题 248835"/>
          <p:cNvSpPr>
            <a:spLocks noGrp="1" noRot="1"/>
          </p:cNvSpPr>
          <p:nvPr>
            <p:ph type="ctrTitle" idx="4294967295"/>
          </p:nvPr>
        </p:nvSpPr>
        <p:spPr>
          <a:xfrm>
            <a:off x="1258888" y="765175"/>
            <a:ext cx="7489825" cy="863600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solidFill>
                  <a:srgbClr val="009900"/>
                </a:solidFill>
                <a:latin typeface="Tahoma" pitchFamily="34" charset="0"/>
              </a:rPr>
              <a:t>狂犬病暴露后预防处置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占位符 398337"/>
          <p:cNvSpPr>
            <a:spLocks noGrp="1"/>
          </p:cNvSpPr>
          <p:nvPr>
            <p:ph type="body" idx="1"/>
          </p:nvPr>
        </p:nvSpPr>
        <p:spPr>
          <a:xfrm>
            <a:off x="1187450" y="1989138"/>
            <a:ext cx="69850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zh-CN" smtClean="0">
              <a:latin typeface="Tahoma" pitchFamily="34" charset="0"/>
            </a:endParaRPr>
          </a:p>
          <a:p>
            <a:pPr eaLnBrk="1" hangingPunct="1">
              <a:spcAft>
                <a:spcPct val="20000"/>
              </a:spcAft>
            </a:pPr>
            <a:r>
              <a:rPr lang="zh-CN" altLang="en-US" sz="3600" b="1" smtClean="0">
                <a:latin typeface="Tahoma" pitchFamily="34" charset="0"/>
                <a:ea typeface="仿宋_GB2312" pitchFamily="49" charset="-122"/>
              </a:rPr>
              <a:t>影响狂犬病暴露后发病的因素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z="3600" b="1" smtClean="0">
                <a:latin typeface="Tahoma" pitchFamily="34" charset="0"/>
                <a:ea typeface="仿宋_GB2312" pitchFamily="49" charset="-122"/>
              </a:rPr>
              <a:t>暴露后处置流程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z="3600" b="1" smtClean="0">
                <a:latin typeface="Tahoma" pitchFamily="34" charset="0"/>
                <a:ea typeface="仿宋_GB2312" pitchFamily="49" charset="-122"/>
              </a:rPr>
              <a:t>初次暴露的处理</a:t>
            </a:r>
          </a:p>
          <a:p>
            <a:pPr eaLnBrk="1" hangingPunct="1">
              <a:spcAft>
                <a:spcPct val="20000"/>
              </a:spcAft>
            </a:pPr>
            <a:r>
              <a:rPr lang="zh-CN" altLang="en-US" sz="3600" b="1" smtClean="0">
                <a:latin typeface="Tahoma" pitchFamily="34" charset="0"/>
                <a:ea typeface="仿宋_GB2312" pitchFamily="49" charset="-122"/>
              </a:rPr>
              <a:t>再次暴露的处理</a:t>
            </a:r>
          </a:p>
        </p:txBody>
      </p:sp>
      <p:sp>
        <p:nvSpPr>
          <p:cNvPr id="51202" name="标题 398338"/>
          <p:cNvSpPr>
            <a:spLocks noGrp="1" noRot="1"/>
          </p:cNvSpPr>
          <p:nvPr>
            <p:ph type="ctrTitle" idx="4294967295"/>
          </p:nvPr>
        </p:nvSpPr>
        <p:spPr>
          <a:xfrm>
            <a:off x="1258888" y="765175"/>
            <a:ext cx="7489825" cy="863600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solidFill>
                  <a:srgbClr val="009900"/>
                </a:solidFill>
                <a:latin typeface="Tahoma" pitchFamily="34" charset="0"/>
              </a:rPr>
              <a:t>狂犬病暴露后预防处置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373761"/>
          <p:cNvSpPr>
            <a:spLocks noGrp="1"/>
          </p:cNvSpPr>
          <p:nvPr>
            <p:ph type="title"/>
          </p:nvPr>
        </p:nvSpPr>
        <p:spPr>
          <a:xfrm>
            <a:off x="1116013" y="115888"/>
            <a:ext cx="8027987" cy="1462087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latin typeface="Tahoma" pitchFamily="34" charset="0"/>
              </a:rPr>
              <a:t>狂犬病暴露后不发病的关键是什么？</a:t>
            </a:r>
          </a:p>
        </p:txBody>
      </p:sp>
      <p:sp>
        <p:nvSpPr>
          <p:cNvPr id="52226" name="文本占位符 373762"/>
          <p:cNvSpPr>
            <a:spLocks noGrp="1"/>
          </p:cNvSpPr>
          <p:nvPr>
            <p:ph type="body" idx="1"/>
          </p:nvPr>
        </p:nvSpPr>
        <p:spPr>
          <a:xfrm>
            <a:off x="1331913" y="2133600"/>
            <a:ext cx="7143750" cy="1373188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  <a:ea typeface="华文细黑"/>
                <a:cs typeface="华文细黑"/>
              </a:rPr>
              <a:t>一、咬人动物没有带毒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  <a:ea typeface="华文细黑"/>
                <a:cs typeface="华文细黑"/>
              </a:rPr>
              <a:t>二、病毒被清除，没有侵入神经系统</a:t>
            </a:r>
          </a:p>
        </p:txBody>
      </p:sp>
      <p:sp>
        <p:nvSpPr>
          <p:cNvPr id="52227" name="Shape"/>
          <p:cNvSpPr>
            <a:spLocks noRot="1"/>
          </p:cNvSpPr>
          <p:nvPr/>
        </p:nvSpPr>
        <p:spPr bwMode="auto">
          <a:xfrm>
            <a:off x="1835150" y="3429000"/>
            <a:ext cx="6481763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333399"/>
              </a:buClr>
              <a:buSzPct val="60000"/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冲洗消毒后，病毒被清除或被杀灭；</a:t>
            </a:r>
          </a:p>
          <a:p>
            <a:pPr marL="342900" indent="-342900">
              <a:spcBef>
                <a:spcPct val="20000"/>
              </a:spcBef>
              <a:buClr>
                <a:srgbClr val="333399"/>
              </a:buClr>
              <a:buSzPct val="60000"/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病毒被血清或免疫球蛋白中和，失去活性；</a:t>
            </a:r>
          </a:p>
          <a:p>
            <a:pPr marL="342900" indent="-342900">
              <a:spcBef>
                <a:spcPct val="20000"/>
              </a:spcBef>
              <a:buClr>
                <a:srgbClr val="333399"/>
              </a:buClr>
              <a:buSzPct val="60000"/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病毒被机体免疫系统杀灭或清除。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374785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Tahoma" pitchFamily="34" charset="0"/>
              </a:rPr>
              <a:t>影响狂犬病暴露后发病的因素</a:t>
            </a:r>
          </a:p>
        </p:txBody>
      </p:sp>
      <p:sp>
        <p:nvSpPr>
          <p:cNvPr id="53250" name="文本占位符 374786"/>
          <p:cNvSpPr>
            <a:spLocks noGrp="1"/>
          </p:cNvSpPr>
          <p:nvPr>
            <p:ph type="body" idx="1"/>
          </p:nvPr>
        </p:nvSpPr>
        <p:spPr>
          <a:xfrm>
            <a:off x="971550" y="2060575"/>
            <a:ext cx="7493000" cy="4114800"/>
          </a:xfrm>
        </p:spPr>
        <p:txBody>
          <a:bodyPr/>
          <a:lstStyle/>
          <a:p>
            <a:pPr algn="just" eaLnBrk="1" hangingPunct="1"/>
            <a:r>
              <a:rPr lang="zh-CN" altLang="en-US" sz="2800" b="1" smtClean="0">
                <a:latin typeface="Tahoma" pitchFamily="34" charset="0"/>
                <a:ea typeface="黑体" pitchFamily="2" charset="-122"/>
              </a:rPr>
              <a:t>病毒的毒力。毒力越强越容易发病。</a:t>
            </a:r>
          </a:p>
          <a:p>
            <a:pPr algn="just" eaLnBrk="1" hangingPunct="1"/>
            <a:r>
              <a:rPr lang="zh-CN" altLang="en-US" sz="2800" b="1" smtClean="0">
                <a:latin typeface="Tahoma" pitchFamily="34" charset="0"/>
                <a:ea typeface="黑体" pitchFamily="2" charset="-122"/>
              </a:rPr>
              <a:t>进入体内病毒数量。越多则越容易发病。</a:t>
            </a:r>
          </a:p>
          <a:p>
            <a:pPr lvl="1" algn="just" eaLnBrk="1" hangingPunct="1"/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动物带毒量越多，被咬伤后越容易发病；</a:t>
            </a:r>
          </a:p>
          <a:p>
            <a:pPr lvl="1" algn="just" eaLnBrk="1" hangingPunct="1"/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先被咬伤者，狂犬动物唾液腺中病毒较多，发病机会较大，其发病率愈高；</a:t>
            </a:r>
          </a:p>
          <a:p>
            <a:pPr lvl="1" algn="just" eaLnBrk="1" hangingPunct="1"/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咬伤的伤口愈大，愈深和多处受伤者，其发病率愈高</a:t>
            </a:r>
          </a:p>
          <a:p>
            <a:pPr lvl="1" algn="just" eaLnBrk="1" hangingPunct="1"/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与有无衣着及衣着厚薄有关。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38092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Tahoma" pitchFamily="34" charset="0"/>
              </a:rPr>
              <a:t>影响狂犬病暴露后发病的因素</a:t>
            </a:r>
          </a:p>
        </p:txBody>
      </p:sp>
      <p:sp>
        <p:nvSpPr>
          <p:cNvPr id="54274" name="文本占位符 380930"/>
          <p:cNvSpPr>
            <a:spLocks noGrp="1"/>
          </p:cNvSpPr>
          <p:nvPr>
            <p:ph type="body" idx="1"/>
          </p:nvPr>
        </p:nvSpPr>
        <p:spPr>
          <a:xfrm>
            <a:off x="611188" y="2060575"/>
            <a:ext cx="8064500" cy="44354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zh-CN" altLang="en-US" sz="2600" b="1" smtClean="0">
                <a:latin typeface="Tahoma" pitchFamily="34" charset="0"/>
                <a:ea typeface="黑体" pitchFamily="2" charset="-122"/>
              </a:rPr>
              <a:t>病毒是否被清除。主要与下列因素有关：</a:t>
            </a:r>
          </a:p>
          <a:p>
            <a:pPr lvl="1" algn="just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咬伤部位与中枢神经系统距离越近，机体清除病毒的时间越短，病毒越难被彻底清除，发病概率越高；</a:t>
            </a:r>
          </a:p>
          <a:p>
            <a:pPr lvl="1" algn="just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如咬伤部位神经末梢丰富，病毒侵入神经系统的机会越大，则发病概率越高；</a:t>
            </a:r>
          </a:p>
          <a:p>
            <a:pPr lvl="1" algn="just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暴露后处置不及时、不正确，残存在体内的病毒多，发病概率高；</a:t>
            </a:r>
          </a:p>
          <a:p>
            <a:pPr lvl="1" algn="just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咬伤时的免疫功能低下，机体清除病毒的能力低，发病概率高。</a:t>
            </a:r>
          </a:p>
          <a:p>
            <a:pPr lvl="1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咬伤时或咬伤后合并其他疾病，病毒更容易扩散，发病概率高。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224257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狂犬病疫情概况</a:t>
            </a:r>
            <a:r>
              <a:rPr lang="zh-CN" altLang="en-US" smtClean="0">
                <a:latin typeface="Tahoma" pitchFamily="34" charset="0"/>
              </a:rPr>
              <a:t> </a:t>
            </a:r>
          </a:p>
        </p:txBody>
      </p:sp>
      <p:sp>
        <p:nvSpPr>
          <p:cNvPr id="18434" name="文本占位符 224258"/>
          <p:cNvSpPr>
            <a:spLocks noGrp="1"/>
          </p:cNvSpPr>
          <p:nvPr>
            <p:ph type="body" idx="1"/>
          </p:nvPr>
        </p:nvSpPr>
        <p:spPr>
          <a:xfrm>
            <a:off x="468313" y="2170113"/>
            <a:ext cx="8207375" cy="46878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《中国狂犬病防治现状》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（2009年，卫生部、农业部、公安部、食品药品局）</a:t>
            </a: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pPr lvl="1"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20世纪50年代以来，我国狂犬病先后出现了3次流行高峰。 </a:t>
            </a:r>
          </a:p>
          <a:p>
            <a:pPr lvl="1"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近年来我国犬、猫的饲养量快速增加，被犬、猫伤害的人数也不断增加。</a:t>
            </a:r>
          </a:p>
          <a:p>
            <a:pPr lvl="2"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每年被动物伤害的人数超过4000万人。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占位符 375809"/>
          <p:cNvSpPr>
            <a:spLocks noGrp="1"/>
          </p:cNvSpPr>
          <p:nvPr>
            <p:ph type="body" idx="1"/>
          </p:nvPr>
        </p:nvSpPr>
        <p:spPr>
          <a:xfrm>
            <a:off x="900113" y="2205038"/>
            <a:ext cx="7772400" cy="43037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Tahoma" pitchFamily="34" charset="0"/>
              </a:rPr>
              <a:t>咬伤部位     咬伤概率%               发病概率%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Tahoma" pitchFamily="34" charset="0"/>
              </a:rPr>
              <a:t>头颈部                 7                                45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Tahoma" pitchFamily="34" charset="0"/>
              </a:rPr>
              <a:t>手、上臂            38                               28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Tahoma" pitchFamily="34" charset="0"/>
              </a:rPr>
              <a:t>躯干                     6                                 5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Tahoma" pitchFamily="34" charset="0"/>
              </a:rPr>
              <a:t>下肢、足            49                                5</a:t>
            </a:r>
          </a:p>
          <a:p>
            <a:pPr eaLnBrk="1" hangingPunct="1">
              <a:lnSpc>
                <a:spcPct val="90000"/>
              </a:lnSpc>
            </a:pPr>
            <a:endParaRPr lang="zh-CN" altLang="zh-CN" smtClean="0">
              <a:latin typeface="Tahoma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smtClean="0">
                <a:latin typeface="Tahoma" pitchFamily="34" charset="0"/>
              </a:rPr>
              <a:t>     </a:t>
            </a: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如头面部、颈部和手部被咬伤，危险性最大，因神经支配最丰富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zh-CN" smtClean="0">
              <a:latin typeface="Tahoma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000" b="1" smtClean="0">
                <a:latin typeface="Tahoma" pitchFamily="34" charset="0"/>
              </a:rPr>
              <a:t>from WHO模型评估</a:t>
            </a:r>
          </a:p>
        </p:txBody>
      </p:sp>
      <p:sp>
        <p:nvSpPr>
          <p:cNvPr id="55298" name="Shape"/>
          <p:cNvSpPr>
            <a:spLocks/>
          </p:cNvSpPr>
          <p:nvPr/>
        </p:nvSpPr>
        <p:spPr bwMode="auto">
          <a:xfrm>
            <a:off x="1042988" y="4581525"/>
            <a:ext cx="72739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299" name="Shape"/>
          <p:cNvSpPr>
            <a:spLocks/>
          </p:cNvSpPr>
          <p:nvPr/>
        </p:nvSpPr>
        <p:spPr bwMode="auto">
          <a:xfrm>
            <a:off x="1042988" y="2708275"/>
            <a:ext cx="72739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0" name="Shape"/>
          <p:cNvSpPr>
            <a:spLocks/>
          </p:cNvSpPr>
          <p:nvPr/>
        </p:nvSpPr>
        <p:spPr bwMode="auto">
          <a:xfrm>
            <a:off x="1042988" y="2133600"/>
            <a:ext cx="72739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Shape"/>
          <p:cNvSpPr>
            <a:spLocks/>
          </p:cNvSpPr>
          <p:nvPr/>
        </p:nvSpPr>
        <p:spPr bwMode="auto">
          <a:xfrm>
            <a:off x="1042988" y="1916113"/>
            <a:ext cx="7273925" cy="2449512"/>
          </a:xfrm>
          <a:prstGeom prst="rect">
            <a:avLst/>
          </a:prstGeom>
          <a:noFill/>
          <a:ln w="0">
            <a:solidFill>
              <a:srgbClr val="B3D9FF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55302" name="标题 375814"/>
          <p:cNvSpPr>
            <a:spLocks noGrp="1"/>
          </p:cNvSpPr>
          <p:nvPr>
            <p:ph type="title"/>
          </p:nvPr>
        </p:nvSpPr>
        <p:spPr>
          <a:xfrm>
            <a:off x="1258888" y="228600"/>
            <a:ext cx="7504112" cy="1524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3333CC"/>
                </a:solidFill>
                <a:latin typeface="Tahoma" pitchFamily="34" charset="0"/>
              </a:rPr>
              <a:t>可疑狂犬病咬伤部位及临床</a:t>
            </a:r>
            <a:r>
              <a:rPr lang="zh-CN" smtClean="0">
                <a:latin typeface="Tahoma" pitchFamily="34" charset="0"/>
              </a:rPr>
              <a:t/>
            </a:r>
            <a:br>
              <a:rPr lang="zh-CN" smtClean="0">
                <a:latin typeface="Tahoma" pitchFamily="34" charset="0"/>
              </a:rPr>
            </a:br>
            <a:r>
              <a:rPr lang="zh-CN" altLang="en-US" sz="4000" b="1" smtClean="0">
                <a:solidFill>
                  <a:srgbClr val="3333CC"/>
                </a:solidFill>
                <a:latin typeface="Tahoma" pitchFamily="34" charset="0"/>
              </a:rPr>
              <a:t>狂犬病发生率</a:t>
            </a:r>
          </a:p>
        </p:txBody>
      </p:sp>
      <p:pic>
        <p:nvPicPr>
          <p:cNvPr id="55303" name="Shap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2113"/>
            <a:ext cx="9144000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386049"/>
          <p:cNvSpPr>
            <a:spLocks noGrp="1" noRot="1"/>
          </p:cNvSpPr>
          <p:nvPr>
            <p:ph type="ctrTitle" idx="4294967295"/>
          </p:nvPr>
        </p:nvSpPr>
        <p:spPr>
          <a:xfrm>
            <a:off x="1331913" y="692150"/>
            <a:ext cx="6135687" cy="936625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暴露后处置原则</a:t>
            </a:r>
          </a:p>
        </p:txBody>
      </p:sp>
      <p:sp>
        <p:nvSpPr>
          <p:cNvPr id="56322" name="Shape"/>
          <p:cNvSpPr>
            <a:spLocks noRot="1"/>
          </p:cNvSpPr>
          <p:nvPr/>
        </p:nvSpPr>
        <p:spPr bwMode="auto">
          <a:xfrm>
            <a:off x="971550" y="2060575"/>
            <a:ext cx="71294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>
              <a:lnSpc>
                <a:spcPct val="115000"/>
              </a:lnSpc>
              <a:buFont typeface="Wingdings" pitchFamily="2" charset="2"/>
              <a:buChar char="u"/>
            </a:pPr>
            <a:r>
              <a:rPr lang="zh-CN" altLang="en-US" sz="3200" b="1">
                <a:solidFill>
                  <a:srgbClr val="0000CC"/>
                </a:solidFill>
                <a:ea typeface="仿宋_GB2312" pitchFamily="49" charset="-122"/>
              </a:rPr>
              <a:t>分级处置，彻底清除进入体内的病毒。</a:t>
            </a:r>
          </a:p>
          <a:p>
            <a:pPr lvl="2">
              <a:lnSpc>
                <a:spcPct val="115000"/>
              </a:lnSpc>
              <a:buFont typeface="Wingdings" pitchFamily="2" charset="2"/>
              <a:buChar char="u"/>
            </a:pPr>
            <a:r>
              <a:rPr lang="zh-CN" altLang="en-US" sz="2800" b="1">
                <a:solidFill>
                  <a:srgbClr val="006600"/>
                </a:solidFill>
                <a:ea typeface="仿宋_GB2312" pitchFamily="49" charset="-122"/>
              </a:rPr>
              <a:t>针对不同级别的暴露采取不同的处理措施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246785"/>
          <p:cNvSpPr>
            <a:spLocks noGrp="1" noRot="1"/>
          </p:cNvSpPr>
          <p:nvPr>
            <p:ph type="ctrTitle" idx="4294967295"/>
          </p:nvPr>
        </p:nvSpPr>
        <p:spPr>
          <a:xfrm>
            <a:off x="1331913" y="692150"/>
            <a:ext cx="6135687" cy="936625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暴露后处置流程</a:t>
            </a:r>
          </a:p>
        </p:txBody>
      </p:sp>
      <p:sp>
        <p:nvSpPr>
          <p:cNvPr id="57346" name="Shape"/>
          <p:cNvSpPr>
            <a:spLocks noRot="1"/>
          </p:cNvSpPr>
          <p:nvPr/>
        </p:nvSpPr>
        <p:spPr bwMode="auto">
          <a:xfrm>
            <a:off x="971550" y="1916113"/>
            <a:ext cx="756126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>
              <a:buFont typeface="Wingdings" pitchFamily="2" charset="2"/>
              <a:buChar char="l"/>
            </a:pPr>
            <a:r>
              <a:rPr lang="zh-CN" altLang="en-US" sz="3000" b="1">
                <a:solidFill>
                  <a:srgbClr val="0000CC"/>
                </a:solidFill>
                <a:ea typeface="仿宋_GB2312" pitchFamily="49" charset="-122"/>
              </a:rPr>
              <a:t>详细询问“四史”</a:t>
            </a:r>
          </a:p>
          <a:p>
            <a:pPr lvl="2"/>
            <a:r>
              <a:rPr lang="zh-CN" altLang="en-US" sz="2600" b="1">
                <a:solidFill>
                  <a:srgbClr val="FF0066"/>
                </a:solidFill>
                <a:ea typeface="仿宋_GB2312" pitchFamily="49" charset="-122"/>
              </a:rPr>
              <a:t>咬伤史、病史、狂犬疫苗接种史、过敏史</a:t>
            </a:r>
          </a:p>
          <a:p>
            <a:pPr lvl="1">
              <a:buFont typeface="Wingdings" pitchFamily="2" charset="2"/>
              <a:buChar char="l"/>
            </a:pPr>
            <a:r>
              <a:rPr lang="zh-CN" altLang="en-US" sz="3000" b="1">
                <a:solidFill>
                  <a:srgbClr val="0000CC"/>
                </a:solidFill>
                <a:ea typeface="仿宋_GB2312" pitchFamily="49" charset="-122"/>
              </a:rPr>
              <a:t>检查伤口，进行暴露分级</a:t>
            </a:r>
          </a:p>
          <a:p>
            <a:pPr lvl="1">
              <a:buFont typeface="Wingdings" pitchFamily="2" charset="2"/>
              <a:buChar char="l"/>
            </a:pPr>
            <a:r>
              <a:rPr lang="zh-CN" altLang="en-US" sz="3000" b="1">
                <a:solidFill>
                  <a:srgbClr val="0000CC"/>
                </a:solidFill>
                <a:ea typeface="仿宋_GB2312" pitchFamily="49" charset="-122"/>
              </a:rPr>
              <a:t>登记与告知</a:t>
            </a:r>
          </a:p>
          <a:p>
            <a:pPr lvl="1">
              <a:buFont typeface="Wingdings" pitchFamily="2" charset="2"/>
              <a:buChar char="l"/>
            </a:pPr>
            <a:r>
              <a:rPr lang="zh-CN" altLang="en-US" sz="3000" b="1">
                <a:solidFill>
                  <a:srgbClr val="0000CC"/>
                </a:solidFill>
                <a:ea typeface="仿宋_GB2312" pitchFamily="49" charset="-122"/>
              </a:rPr>
              <a:t>分级规范处置</a:t>
            </a:r>
          </a:p>
          <a:p>
            <a:pPr lvl="2"/>
            <a:r>
              <a:rPr lang="zh-CN" altLang="en-US" sz="2600" b="1">
                <a:solidFill>
                  <a:srgbClr val="FF0066"/>
                </a:solidFill>
                <a:ea typeface="仿宋_GB2312" pitchFamily="49" charset="-122"/>
              </a:rPr>
              <a:t>伤口处理、注射免疫制剂、接种狂犬疫苗</a:t>
            </a:r>
          </a:p>
          <a:p>
            <a:pPr lvl="1">
              <a:buFont typeface="Wingdings" pitchFamily="2" charset="2"/>
              <a:buChar char="l"/>
            </a:pPr>
            <a:r>
              <a:rPr lang="zh-CN" altLang="en-US" sz="3000" b="1">
                <a:solidFill>
                  <a:srgbClr val="0000CC"/>
                </a:solidFill>
                <a:ea typeface="仿宋_GB2312" pitchFamily="49" charset="-122"/>
              </a:rPr>
              <a:t>预防接种后留观30分钟</a:t>
            </a:r>
          </a:p>
          <a:p>
            <a:pPr lvl="1">
              <a:buFont typeface="Wingdings" pitchFamily="2" charset="2"/>
              <a:buChar char="l"/>
            </a:pPr>
            <a:r>
              <a:rPr lang="zh-CN" altLang="en-US" sz="3000" b="1">
                <a:solidFill>
                  <a:srgbClr val="0000CC"/>
                </a:solidFill>
                <a:ea typeface="仿宋_GB2312" pitchFamily="49" charset="-122"/>
              </a:rPr>
              <a:t>整理与保管处置资料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331777"/>
          <p:cNvSpPr>
            <a:spLocks noGrp="1"/>
          </p:cNvSpPr>
          <p:nvPr>
            <p:ph type="title"/>
          </p:nvPr>
        </p:nvSpPr>
        <p:spPr>
          <a:xfrm>
            <a:off x="1835150" y="4365625"/>
            <a:ext cx="6956425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三个措施中哪一个最重要？</a:t>
            </a:r>
          </a:p>
        </p:txBody>
      </p:sp>
      <p:sp>
        <p:nvSpPr>
          <p:cNvPr id="58370" name="Shape"/>
          <p:cNvSpPr>
            <a:spLocks noRot="1"/>
          </p:cNvSpPr>
          <p:nvPr/>
        </p:nvSpPr>
        <p:spPr bwMode="auto">
          <a:xfrm>
            <a:off x="900113" y="2133600"/>
            <a:ext cx="6408737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>
              <a:lnSpc>
                <a:spcPct val="115000"/>
              </a:lnSpc>
              <a:buFont typeface="Wingdings" pitchFamily="2" charset="2"/>
              <a:buChar char="l"/>
            </a:pPr>
            <a:r>
              <a:rPr lang="zh-CN" altLang="en-US" sz="3200" b="1">
                <a:solidFill>
                  <a:srgbClr val="006600"/>
                </a:solidFill>
                <a:ea typeface="仿宋_GB2312" pitchFamily="49" charset="-122"/>
              </a:rPr>
              <a:t>及时规范处理伤口</a:t>
            </a:r>
          </a:p>
          <a:p>
            <a:pPr lvl="1">
              <a:lnSpc>
                <a:spcPct val="115000"/>
              </a:lnSpc>
              <a:buFont typeface="Wingdings" pitchFamily="2" charset="2"/>
              <a:buChar char="l"/>
            </a:pPr>
            <a:r>
              <a:rPr lang="zh-CN" altLang="en-US" sz="3200" b="1">
                <a:solidFill>
                  <a:srgbClr val="006600"/>
                </a:solidFill>
                <a:ea typeface="仿宋_GB2312" pitchFamily="49" charset="-122"/>
              </a:rPr>
              <a:t>正确使用被动免疫制剂</a:t>
            </a:r>
          </a:p>
          <a:p>
            <a:pPr lvl="1">
              <a:lnSpc>
                <a:spcPct val="115000"/>
              </a:lnSpc>
              <a:buFont typeface="Wingdings" pitchFamily="2" charset="2"/>
              <a:buChar char="l"/>
            </a:pPr>
            <a:r>
              <a:rPr lang="zh-CN" altLang="en-US" sz="3200" b="1">
                <a:solidFill>
                  <a:srgbClr val="006600"/>
                </a:solidFill>
                <a:ea typeface="仿宋_GB2312" pitchFamily="49" charset="-122"/>
              </a:rPr>
              <a:t>按期全程接种合格疫苗</a:t>
            </a:r>
          </a:p>
        </p:txBody>
      </p:sp>
      <p:sp>
        <p:nvSpPr>
          <p:cNvPr id="58371" name="标题 331781"/>
          <p:cNvSpPr>
            <a:spLocks noGrp="1" noRot="1"/>
          </p:cNvSpPr>
          <p:nvPr>
            <p:ph type="ctrTitle" idx="4294967295"/>
          </p:nvPr>
        </p:nvSpPr>
        <p:spPr>
          <a:xfrm>
            <a:off x="1331913" y="692150"/>
            <a:ext cx="6135687" cy="936625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solidFill>
                  <a:srgbClr val="000000"/>
                </a:solidFill>
                <a:latin typeface="Tahoma" pitchFamily="34" charset="0"/>
              </a:rPr>
              <a:t>暴露后处置措施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33587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latin typeface="Tahoma" pitchFamily="34" charset="0"/>
                <a:ea typeface="仿宋_GB2312" pitchFamily="49" charset="-122"/>
              </a:rPr>
              <a:t>详细询问“四史”</a:t>
            </a:r>
          </a:p>
        </p:txBody>
      </p:sp>
      <p:sp>
        <p:nvSpPr>
          <p:cNvPr id="59394" name="文本占位符 335874"/>
          <p:cNvSpPr>
            <a:spLocks noGrp="1"/>
          </p:cNvSpPr>
          <p:nvPr>
            <p:ph type="body" idx="1"/>
          </p:nvPr>
        </p:nvSpPr>
        <p:spPr>
          <a:xfrm>
            <a:off x="684213" y="1989138"/>
            <a:ext cx="8316912" cy="4608512"/>
          </a:xfrm>
        </p:spPr>
        <p:txBody>
          <a:bodyPr/>
          <a:lstStyle/>
          <a:p>
            <a:pPr eaLnBrk="1" hangingPunct="1">
              <a:lnSpc>
                <a:spcPct val="95000"/>
              </a:lnSpc>
              <a:spcBef>
                <a:spcPct val="15000"/>
              </a:spcBef>
              <a:buSzPct val="100000"/>
            </a:pPr>
            <a:r>
              <a:rPr lang="zh-CN" altLang="en-US" sz="3000" b="1" smtClean="0">
                <a:latin typeface="Tahoma" pitchFamily="34" charset="0"/>
                <a:ea typeface="黑体" pitchFamily="2" charset="-122"/>
              </a:rPr>
              <a:t>目的</a:t>
            </a:r>
          </a:p>
          <a:p>
            <a:pPr lvl="1" eaLnBrk="1" hangingPunct="1">
              <a:lnSpc>
                <a:spcPct val="95000"/>
              </a:lnSpc>
              <a:spcBef>
                <a:spcPct val="15000"/>
              </a:spcBef>
              <a:buSzPct val="100000"/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为正确进行暴露后处理提供依据</a:t>
            </a:r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。</a:t>
            </a:r>
          </a:p>
          <a:p>
            <a:pPr eaLnBrk="1" hangingPunct="1">
              <a:lnSpc>
                <a:spcPct val="95000"/>
              </a:lnSpc>
              <a:spcBef>
                <a:spcPct val="15000"/>
              </a:spcBef>
              <a:buSzPct val="100000"/>
            </a:pPr>
            <a:r>
              <a:rPr lang="zh-CN" altLang="en-US" sz="3000" b="1" smtClean="0">
                <a:latin typeface="Tahoma" pitchFamily="34" charset="0"/>
                <a:ea typeface="黑体" pitchFamily="2" charset="-122"/>
              </a:rPr>
              <a:t>如何询问咬伤史</a:t>
            </a:r>
          </a:p>
          <a:p>
            <a:pPr lvl="1" eaLnBrk="1" hangingPunct="1">
              <a:lnSpc>
                <a:spcPct val="90000"/>
              </a:lnSpc>
              <a:spcBef>
                <a:spcPct val="15000"/>
              </a:spcBef>
              <a:spcAft>
                <a:spcPct val="10000"/>
              </a:spcAft>
              <a:buSzPct val="100000"/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伤人动物。被什么动物咬伤的？咬伤了多少人？伤人时其行为是否正常？有没有接种过狂苗?</a:t>
            </a:r>
          </a:p>
          <a:p>
            <a:pPr lvl="1" eaLnBrk="1" hangingPunct="1">
              <a:lnSpc>
                <a:spcPct val="90000"/>
              </a:lnSpc>
              <a:spcBef>
                <a:spcPct val="15000"/>
              </a:spcBef>
              <a:spcAft>
                <a:spcPct val="10000"/>
              </a:spcAft>
              <a:buSzPct val="100000"/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咬伤经过。在什么时候咬伤的？在哪里咬伤的？在什么情况下咬伤的？</a:t>
            </a:r>
          </a:p>
          <a:p>
            <a:pPr lvl="1" eaLnBrk="1" hangingPunct="1">
              <a:lnSpc>
                <a:spcPct val="90000"/>
              </a:lnSpc>
              <a:spcBef>
                <a:spcPct val="15000"/>
              </a:spcBef>
              <a:spcAft>
                <a:spcPct val="10000"/>
              </a:spcAft>
              <a:buSzPct val="100000"/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咬伤情况。伤口有多少个？在身体哪些部位？是否破皮出血？</a:t>
            </a:r>
          </a:p>
          <a:p>
            <a:pPr lvl="1" eaLnBrk="1" hangingPunct="1">
              <a:lnSpc>
                <a:spcPct val="90000"/>
              </a:lnSpc>
              <a:spcBef>
                <a:spcPct val="15000"/>
              </a:spcBef>
              <a:spcAft>
                <a:spcPct val="10000"/>
              </a:spcAft>
              <a:buSzPct val="100000"/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前期处理情况。有没有对伤口进行处置？如果进行了处置了，在何时何地由何人处置的？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336897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latin typeface="Tahoma" pitchFamily="34" charset="0"/>
                <a:ea typeface="仿宋_GB2312" pitchFamily="49" charset="-122"/>
              </a:rPr>
              <a:t>仔细检查伤口</a:t>
            </a:r>
          </a:p>
        </p:txBody>
      </p:sp>
      <p:sp>
        <p:nvSpPr>
          <p:cNvPr id="60418" name="文本占位符 336898"/>
          <p:cNvSpPr>
            <a:spLocks noGrp="1"/>
          </p:cNvSpPr>
          <p:nvPr>
            <p:ph type="body" idx="1"/>
          </p:nvPr>
        </p:nvSpPr>
        <p:spPr>
          <a:xfrm>
            <a:off x="827088" y="2133600"/>
            <a:ext cx="7840662" cy="35909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3000" b="1" smtClean="0">
                <a:latin typeface="Tahoma" pitchFamily="34" charset="0"/>
                <a:ea typeface="华文细黑"/>
                <a:cs typeface="华文细黑"/>
              </a:rPr>
              <a:t>目的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核实咬伤的情况，为正确规范地进行预防处置提供依据。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000" b="1" smtClean="0">
                <a:latin typeface="Tahoma" pitchFamily="34" charset="0"/>
                <a:ea typeface="华文细黑"/>
                <a:cs typeface="华文细黑"/>
              </a:rPr>
              <a:t>检查注意事项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要仔细和认真；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要全面，确认到底伤口有几处，分布在哪些部位，每一处伤口咬伤的情况；</a:t>
            </a:r>
          </a:p>
          <a:p>
            <a:pPr lvl="2" eaLnBrk="1" hangingPunct="1">
              <a:lnSpc>
                <a:spcPct val="80000"/>
              </a:lnSpc>
            </a:pPr>
            <a:r>
              <a:rPr lang="zh-CN" altLang="en-US" sz="2100" b="1" smtClean="0">
                <a:solidFill>
                  <a:srgbClr val="FF0066"/>
                </a:solidFill>
                <a:latin typeface="Tahoma" pitchFamily="34" charset="0"/>
                <a:ea typeface="华文细黑"/>
                <a:cs typeface="华文细黑"/>
              </a:rPr>
              <a:t>如不能确定是否破皮，可用酒精做消毒试验进行确认，如破皮，则有痛感；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000" b="1" smtClean="0">
                <a:latin typeface="Tahoma" pitchFamily="34" charset="0"/>
                <a:ea typeface="华文细黑"/>
                <a:cs typeface="华文细黑"/>
              </a:rPr>
              <a:t>要根据伤口情况进行暴露分级。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hape"/>
          <p:cNvSpPr>
            <a:spLocks/>
          </p:cNvSpPr>
          <p:nvPr/>
        </p:nvSpPr>
        <p:spPr bwMode="auto">
          <a:xfrm>
            <a:off x="1258888" y="620713"/>
            <a:ext cx="7685087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zh-CN" sz="4400">
              <a:solidFill>
                <a:srgbClr val="333399"/>
              </a:solidFill>
              <a:latin typeface="Tahoma" pitchFamily="34" charset="0"/>
            </a:endParaRPr>
          </a:p>
        </p:txBody>
      </p:sp>
      <p:sp>
        <p:nvSpPr>
          <p:cNvPr id="61442" name="Shape"/>
          <p:cNvSpPr>
            <a:spLocks/>
          </p:cNvSpPr>
          <p:nvPr/>
        </p:nvSpPr>
        <p:spPr bwMode="auto">
          <a:xfrm>
            <a:off x="827088" y="2276475"/>
            <a:ext cx="77724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Char char="n"/>
            </a:pPr>
            <a:endParaRPr lang="zh-CN" altLang="zh-CN" sz="320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1443" name="文本占位符 388099"/>
          <p:cNvSpPr>
            <a:spLocks noGrp="1"/>
          </p:cNvSpPr>
          <p:nvPr>
            <p:ph type="body" idx="1"/>
          </p:nvPr>
        </p:nvSpPr>
        <p:spPr>
          <a:xfrm>
            <a:off x="684213" y="2060575"/>
            <a:ext cx="7991475" cy="4319588"/>
          </a:xfrm>
        </p:spPr>
        <p:txBody>
          <a:bodyPr/>
          <a:lstStyle/>
          <a:p>
            <a:pPr eaLnBrk="1" hangingPunct="1">
              <a:lnSpc>
                <a:spcPct val="125000"/>
              </a:lnSpc>
              <a:spcAft>
                <a:spcPct val="20000"/>
              </a:spcAft>
            </a:pPr>
            <a:r>
              <a:rPr lang="zh-CN" altLang="en-US" b="1" smtClean="0">
                <a:latin typeface="Tahoma" pitchFamily="34" charset="0"/>
              </a:rPr>
              <a:t>狂犬病暴露</a:t>
            </a:r>
          </a:p>
          <a:p>
            <a:pPr lvl="1" eaLnBrk="1" hangingPunct="1">
              <a:lnSpc>
                <a:spcPct val="125000"/>
              </a:lnSpc>
              <a:spcAft>
                <a:spcPct val="2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是指被</a:t>
            </a:r>
            <a:r>
              <a:rPr lang="zh-CN" altLang="en-US" b="1" smtClean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狂犬</a:t>
            </a: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b="1" smtClean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疑似狂犬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或不能确定健康的</a:t>
            </a:r>
            <a:r>
              <a:rPr lang="zh-CN" altLang="en-US" b="1" smtClean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狂犬病宿主动物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咬伤、抓伤、舔舐粘膜或破损皮肤处，或者开放性伤口或粘膜接触可能感染狂犬病病毒的动物唾液或组织。 </a:t>
            </a:r>
          </a:p>
        </p:txBody>
      </p:sp>
      <p:sp>
        <p:nvSpPr>
          <p:cNvPr id="61444" name="标题 388100"/>
          <p:cNvSpPr>
            <a:spLocks noGrp="1"/>
          </p:cNvSpPr>
          <p:nvPr>
            <p:ph type="title"/>
          </p:nvPr>
        </p:nvSpPr>
        <p:spPr>
          <a:xfrm>
            <a:off x="1400175" y="227013"/>
            <a:ext cx="7296150" cy="13858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狂犬病暴露定义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343043"/>
          <p:cNvSpPr>
            <a:spLocks noGrp="1"/>
          </p:cNvSpPr>
          <p:nvPr>
            <p:ph type="title"/>
          </p:nvPr>
        </p:nvSpPr>
        <p:spPr>
          <a:xfrm>
            <a:off x="1400175" y="227013"/>
            <a:ext cx="7296150" cy="13858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狂犬病暴露分级</a:t>
            </a:r>
          </a:p>
        </p:txBody>
      </p:sp>
      <p:sp>
        <p:nvSpPr>
          <p:cNvPr id="62466" name="文本占位符 343044"/>
          <p:cNvSpPr>
            <a:spLocks noGrp="1"/>
          </p:cNvSpPr>
          <p:nvPr>
            <p:ph type="body" idx="1"/>
          </p:nvPr>
        </p:nvSpPr>
        <p:spPr>
          <a:xfrm>
            <a:off x="468313" y="2060575"/>
            <a:ext cx="8207375" cy="4537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按照接触方式和暴露程度将狂犬病暴露分为三级 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I级:接触或喂养动物,或者完好的皮肤被舔;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Ⅱ级:裸露的皮肤被轻咬,或者无出血的轻微抓伤、擦伤;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Ⅲ级：单处或多处贯穿性皮肤咬伤或抓伤，或者破损皮肤被舔，或者开放性伤口或粘膜被污染。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393217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pic>
        <p:nvPicPr>
          <p:cNvPr id="63490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44675"/>
            <a:ext cx="914400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标题 345091"/>
          <p:cNvSpPr>
            <a:spLocks noGrp="1"/>
          </p:cNvSpPr>
          <p:nvPr>
            <p:ph type="title"/>
          </p:nvPr>
        </p:nvSpPr>
        <p:spPr>
          <a:xfrm>
            <a:off x="1331913" y="476250"/>
            <a:ext cx="7204075" cy="1084263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64514" name="文本占位符 345092"/>
          <p:cNvSpPr>
            <a:spLocks noGrp="1"/>
          </p:cNvSpPr>
          <p:nvPr>
            <p:ph type="body" idx="1"/>
          </p:nvPr>
        </p:nvSpPr>
        <p:spPr>
          <a:xfrm>
            <a:off x="684213" y="2205038"/>
            <a:ext cx="7991475" cy="43195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Tahoma" pitchFamily="34" charset="0"/>
              </a:rPr>
              <a:t> </a:t>
            </a:r>
            <a:r>
              <a:rPr lang="zh-CN" altLang="en-US" b="1" smtClean="0">
                <a:latin typeface="Tahoma" pitchFamily="34" charset="0"/>
              </a:rPr>
              <a:t>I级暴露者 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无需进行处置</a:t>
            </a:r>
            <a:r>
              <a:rPr lang="zh-CN" altLang="en-US" b="1" smtClean="0">
                <a:latin typeface="Tahoma" pitchFamily="34" charset="0"/>
              </a:rPr>
              <a:t> </a:t>
            </a:r>
          </a:p>
          <a:p>
            <a:pPr eaLnBrk="1" hangingPunct="1"/>
            <a:r>
              <a:rPr lang="zh-CN" altLang="en-US" b="1" smtClean="0">
                <a:latin typeface="Tahoma" pitchFamily="34" charset="0"/>
              </a:rPr>
              <a:t>Ⅱ级暴露者 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立即处理伤口并接种狂犬病疫苗 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确认为Ⅱ级暴露者且免疫功能低下的，或者Ⅱ级暴露位于头面部者且致伤动物不能确定健康时，按照Ⅲ级暴露处置</a:t>
            </a:r>
            <a:r>
              <a:rPr lang="zh-CN" altLang="en-US" sz="3200" smtClean="0"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225281"/>
          <p:cNvSpPr>
            <a:spLocks noGrp="1"/>
          </p:cNvSpPr>
          <p:nvPr>
            <p:ph type="title"/>
          </p:nvPr>
        </p:nvSpPr>
        <p:spPr>
          <a:xfrm>
            <a:off x="900113" y="836613"/>
            <a:ext cx="8540750" cy="422275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Tahoma" pitchFamily="34" charset="0"/>
              </a:rPr>
              <a:t>1950-2008年中国狂犬病死亡数变化趋势</a:t>
            </a:r>
            <a:r>
              <a:rPr lang="zh-CN" altLang="en-US" sz="3200" smtClean="0">
                <a:latin typeface="Tahoma" pitchFamily="34" charset="0"/>
              </a:rPr>
              <a:t> </a:t>
            </a:r>
          </a:p>
        </p:txBody>
      </p:sp>
      <p:pic>
        <p:nvPicPr>
          <p:cNvPr id="19458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557338"/>
            <a:ext cx="849788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322561"/>
          <p:cNvSpPr>
            <a:spLocks noGrp="1"/>
          </p:cNvSpPr>
          <p:nvPr>
            <p:ph type="title"/>
          </p:nvPr>
        </p:nvSpPr>
        <p:spPr>
          <a:xfrm>
            <a:off x="1331913" y="476250"/>
            <a:ext cx="7204075" cy="1084263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rgbClr val="008000"/>
                </a:solidFill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65538" name="文本占位符 322562"/>
          <p:cNvSpPr>
            <a:spLocks noGrp="1"/>
          </p:cNvSpPr>
          <p:nvPr>
            <p:ph type="body" idx="1"/>
          </p:nvPr>
        </p:nvSpPr>
        <p:spPr>
          <a:xfrm>
            <a:off x="684213" y="1989138"/>
            <a:ext cx="7991475" cy="4679950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latin typeface="Tahoma" pitchFamily="34" charset="0"/>
                <a:ea typeface="黑体" pitchFamily="2" charset="-122"/>
              </a:rPr>
              <a:t>Ⅲ级暴露者</a:t>
            </a:r>
          </a:p>
          <a:p>
            <a:pPr lvl="1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立即处理伤口；</a:t>
            </a:r>
          </a:p>
          <a:p>
            <a:pPr lvl="1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并注射狂犬病被动免疫制剂；</a:t>
            </a:r>
          </a:p>
          <a:p>
            <a:pPr lvl="1" eaLnBrk="1" hangingPunct="1"/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随后接种狂犬病疫苗。</a:t>
            </a:r>
          </a:p>
          <a:p>
            <a:pPr eaLnBrk="1" hangingPunct="1"/>
            <a:r>
              <a:rPr lang="zh-CN" altLang="en-US" sz="2800" b="1" smtClean="0">
                <a:latin typeface="Tahoma" pitchFamily="34" charset="0"/>
                <a:ea typeface="黑体" pitchFamily="2" charset="-122"/>
              </a:rPr>
              <a:t>注意</a:t>
            </a:r>
          </a:p>
          <a:p>
            <a:pPr lvl="1" eaLnBrk="1" hangingPunct="1"/>
            <a:r>
              <a:rPr lang="zh-CN" altLang="en-US" b="1" smtClean="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三级暴露必须是三步处理</a:t>
            </a:r>
          </a:p>
          <a:p>
            <a:pPr lvl="2" eaLnBrk="1" hangingPunct="1"/>
            <a:r>
              <a:rPr lang="zh-CN" altLang="en-US" b="1" smtClean="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每一步的重要性是同等的</a:t>
            </a:r>
            <a:r>
              <a:rPr lang="zh-CN" altLang="en-US" sz="2000" b="1" smtClean="0">
                <a:solidFill>
                  <a:srgbClr val="FF0000"/>
                </a:solidFill>
                <a:latin typeface="Tahoma" pitchFamily="34" charset="0"/>
                <a:ea typeface="仿宋_GB2312" pitchFamily="49" charset="-122"/>
              </a:rPr>
              <a:t>；</a:t>
            </a:r>
          </a:p>
          <a:p>
            <a:pPr lvl="3" eaLnBrk="1" hangingPunct="1"/>
            <a:r>
              <a:rPr lang="zh-CN" altLang="en-US" sz="1800" b="1" smtClean="0">
                <a:solidFill>
                  <a:srgbClr val="0000CC"/>
                </a:solidFill>
                <a:latin typeface="Tahoma" pitchFamily="34" charset="0"/>
                <a:ea typeface="仿宋_GB2312" pitchFamily="49" charset="-122"/>
              </a:rPr>
              <a:t>每一个措施都不能100%的保证不发病，所以必须“三管”齐下</a:t>
            </a:r>
          </a:p>
          <a:p>
            <a:pPr lvl="2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缺一步必须说明原因并且要签字；</a:t>
            </a:r>
          </a:p>
          <a:p>
            <a:pPr lvl="2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标准化处理是保护自已最好的方法。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39628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如实进行告知和登记</a:t>
            </a:r>
          </a:p>
        </p:txBody>
      </p:sp>
      <p:sp>
        <p:nvSpPr>
          <p:cNvPr id="66562" name="文本占位符 396290"/>
          <p:cNvSpPr>
            <a:spLocks noGrp="1"/>
          </p:cNvSpPr>
          <p:nvPr>
            <p:ph type="body" idx="1"/>
          </p:nvPr>
        </p:nvSpPr>
        <p:spPr>
          <a:xfrm>
            <a:off x="900113" y="1989138"/>
            <a:ext cx="7775575" cy="44354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latin typeface="Tahoma" pitchFamily="34" charset="0"/>
                <a:ea typeface="华文细黑"/>
                <a:cs typeface="华文细黑"/>
              </a:rPr>
              <a:t>进行处置登记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填写《狂犬病暴露处置门诊记录》</a:t>
            </a:r>
          </a:p>
          <a:p>
            <a:pPr lvl="2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00CC"/>
                </a:solidFill>
                <a:latin typeface="Tahoma" pitchFamily="34" charset="0"/>
              </a:rPr>
              <a:t>《狂犬病暴露预防处置操作指南（2007）》附件3）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latin typeface="Tahoma" pitchFamily="34" charset="0"/>
                <a:ea typeface="华文细黑"/>
                <a:cs typeface="华文细黑"/>
              </a:rPr>
              <a:t>进行处置告知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填写《狂犬病疫苗和抗狂犬病血清/狂犬病人免疫球蛋白使用知情同意书 》</a:t>
            </a:r>
          </a:p>
          <a:p>
            <a:pPr lvl="2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00CC"/>
                </a:solidFill>
                <a:latin typeface="Tahoma" pitchFamily="34" charset="0"/>
              </a:rPr>
              <a:t>一式两份，至少保管2年</a:t>
            </a:r>
          </a:p>
          <a:p>
            <a:pPr lvl="2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00CC"/>
                </a:solidFill>
                <a:latin typeface="Tahoma" pitchFamily="34" charset="0"/>
              </a:rPr>
              <a:t>参照《狂犬病暴露预防处置工作规范（2009）》附件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356355"/>
          <p:cNvSpPr>
            <a:spLocks noGrp="1"/>
          </p:cNvSpPr>
          <p:nvPr>
            <p:ph type="title"/>
          </p:nvPr>
        </p:nvSpPr>
        <p:spPr>
          <a:xfrm>
            <a:off x="1258888" y="404813"/>
            <a:ext cx="7197725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67586" name="文本占位符 356356"/>
          <p:cNvSpPr>
            <a:spLocks noGrp="1"/>
          </p:cNvSpPr>
          <p:nvPr>
            <p:ph type="body" idx="1"/>
          </p:nvPr>
        </p:nvSpPr>
        <p:spPr>
          <a:xfrm>
            <a:off x="755650" y="2060575"/>
            <a:ext cx="7777163" cy="4464050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latin typeface="Tahoma" pitchFamily="34" charset="0"/>
                <a:ea typeface="华文细黑"/>
                <a:cs typeface="华文细黑"/>
              </a:rPr>
              <a:t>伤口处理的重要性</a:t>
            </a:r>
            <a:r>
              <a:rPr lang="zh-CN" altLang="en-US" sz="2800" b="1" smtClean="0">
                <a:latin typeface="Tahoma" pitchFamily="34" charset="0"/>
              </a:rPr>
              <a:t> </a:t>
            </a:r>
          </a:p>
          <a:p>
            <a:pPr lvl="1"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规范、正确、及时的伤口处理是清除狂犬病毒、防止病毒侵入神经系统、预防发病以及预防咬伤后遗症的重要措施。</a:t>
            </a:r>
          </a:p>
          <a:p>
            <a:pPr eaLnBrk="1" hangingPunct="1"/>
            <a:r>
              <a:rPr lang="zh-CN" altLang="en-US" sz="2800" b="1" smtClean="0">
                <a:latin typeface="Tahoma" pitchFamily="34" charset="0"/>
                <a:ea typeface="华文细黑"/>
                <a:cs typeface="华文细黑"/>
              </a:rPr>
              <a:t>伤口处理步骤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检查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冲洗、清创和消毒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治疗（必要时）</a:t>
            </a:r>
          </a:p>
          <a:p>
            <a:pPr lvl="1" eaLnBrk="1" hangingPunct="1">
              <a:spcBef>
                <a:spcPct val="10000"/>
              </a:spcBef>
              <a:spcAft>
                <a:spcPct val="10000"/>
              </a:spcAft>
            </a:pPr>
            <a:r>
              <a:rPr lang="zh-CN" altLang="en-US" sz="2600" b="1" smtClean="0">
                <a:solidFill>
                  <a:srgbClr val="006600"/>
                </a:solidFill>
                <a:latin typeface="Tahoma" pitchFamily="34" charset="0"/>
                <a:ea typeface="仿宋_GB2312" pitchFamily="49" charset="-122"/>
              </a:rPr>
              <a:t>缝合（必要时）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23347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68610" name="文本占位符 233474"/>
          <p:cNvSpPr>
            <a:spLocks noGrp="1"/>
          </p:cNvSpPr>
          <p:nvPr>
            <p:ph type="body" idx="1"/>
          </p:nvPr>
        </p:nvSpPr>
        <p:spPr>
          <a:xfrm>
            <a:off x="539750" y="1981200"/>
            <a:ext cx="8353425" cy="454342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  <a:ea typeface="黑体" pitchFamily="2" charset="-122"/>
              </a:rPr>
              <a:t>彻底冲洗</a:t>
            </a:r>
          </a:p>
          <a:p>
            <a:pPr lvl="1" eaLnBrk="1" hangingPunct="1">
              <a:lnSpc>
                <a:spcPct val="105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用</a:t>
            </a:r>
            <a:r>
              <a:rPr lang="zh-CN" altLang="en-US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20%的肥皂水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（或者其他弱碱性清洁剂）和一定压力的流动清水交替彻底清洗、冲洗所有咬伤和抓伤处</a:t>
            </a:r>
            <a:r>
              <a:rPr lang="zh-CN" altLang="en-US" b="1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至少15分钟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 lvl="1" eaLnBrk="1" hangingPunct="1">
              <a:lnSpc>
                <a:spcPct val="105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然后用生理盐水（也可用清水代替）将伤口洗净，最后用无菌脱脂棉将伤口处残留液吸尽，避免在伤口处残留肥皂水或者清洁剂。</a:t>
            </a:r>
          </a:p>
          <a:p>
            <a:pPr lvl="1" eaLnBrk="1" hangingPunct="1">
              <a:lnSpc>
                <a:spcPct val="105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较深伤口冲洗时，用注射器或者高压脉冲器械伸入伤口深部进行灌注清洗，做到全面彻底。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348163"/>
          <p:cNvSpPr>
            <a:spLocks noGrp="1"/>
          </p:cNvSpPr>
          <p:nvPr>
            <p:ph type="title"/>
          </p:nvPr>
        </p:nvSpPr>
        <p:spPr>
          <a:xfrm>
            <a:off x="1403350" y="214313"/>
            <a:ext cx="7540625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69634" name="文本占位符 348164"/>
          <p:cNvSpPr>
            <a:spLocks noGrp="1"/>
          </p:cNvSpPr>
          <p:nvPr>
            <p:ph type="body" idx="1"/>
          </p:nvPr>
        </p:nvSpPr>
        <p:spPr>
          <a:xfrm>
            <a:off x="684213" y="2205038"/>
            <a:ext cx="7848600" cy="389096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Tahoma" pitchFamily="34" charset="0"/>
                <a:ea typeface="华文细黑"/>
                <a:cs typeface="华文细黑"/>
              </a:rPr>
              <a:t>消毒处理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彻底冲洗后用2-3%碘酒（碘伏）或者75%酒精涂擦伤口。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如伤口碎烂组织较多，应当首先予以清除。</a:t>
            </a:r>
            <a:r>
              <a:rPr lang="zh-CN" altLang="en-US" sz="3200" smtClean="0">
                <a:solidFill>
                  <a:srgbClr val="006600"/>
                </a:solidFill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标题 39219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70658" name="文本占位符 392194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350125" cy="41148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伤口治疗</a:t>
            </a:r>
            <a:r>
              <a:rPr lang="zh-CN" altLang="en-US" sz="2600" smtClean="0">
                <a:latin typeface="黑体" pitchFamily="2" charset="-122"/>
                <a:ea typeface="黑体" pitchFamily="2" charset="-122"/>
              </a:rPr>
              <a:t>（必要时</a:t>
            </a:r>
            <a:r>
              <a:rPr lang="zh-CN" altLang="en-US" sz="2400" smtClean="0">
                <a:latin typeface="黑体" pitchFamily="2" charset="-122"/>
                <a:ea typeface="黑体" pitchFamily="2" charset="-122"/>
              </a:rPr>
              <a:t>）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必要时对症治疗，可使用破伤风抗毒素和其他抗生素。</a:t>
            </a:r>
          </a:p>
          <a:p>
            <a:pPr lvl="2" eaLnBrk="1" hangingPunct="1"/>
            <a:r>
              <a:rPr lang="zh-CN" altLang="en-US" b="1" smtClean="0">
                <a:solidFill>
                  <a:srgbClr val="0000CC"/>
                </a:solidFill>
                <a:latin typeface="Tahoma" pitchFamily="34" charset="0"/>
              </a:rPr>
              <a:t>注射部位应与狂犬病疫苗、狂犬病免疫球蛋白的注射部位错开。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标题 349187"/>
          <p:cNvSpPr>
            <a:spLocks noGrp="1" noRot="1"/>
          </p:cNvSpPr>
          <p:nvPr>
            <p:ph type="title"/>
          </p:nvPr>
        </p:nvSpPr>
        <p:spPr>
          <a:xfrm>
            <a:off x="1258888" y="620713"/>
            <a:ext cx="7605712" cy="1143000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71682" name="文本占位符 349188"/>
          <p:cNvSpPr>
            <a:spLocks noGrp="1"/>
          </p:cNvSpPr>
          <p:nvPr>
            <p:ph type="body" idx="1"/>
          </p:nvPr>
        </p:nvSpPr>
        <p:spPr>
          <a:xfrm>
            <a:off x="755650" y="2205038"/>
            <a:ext cx="7993063" cy="4176712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缝合</a:t>
            </a:r>
            <a:r>
              <a:rPr lang="zh-CN" altLang="en-US" sz="2600" smtClean="0">
                <a:latin typeface="黑体" pitchFamily="2" charset="-122"/>
                <a:ea typeface="黑体" pitchFamily="2" charset="-122"/>
              </a:rPr>
              <a:t>（必要时）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如伤口情况允许，应当尽量避免缝合。</a:t>
            </a:r>
          </a:p>
          <a:p>
            <a:pPr lvl="2" eaLnBrk="1" hangingPunct="1"/>
            <a:r>
              <a:rPr lang="zh-CN" altLang="en-US" b="1" smtClean="0">
                <a:solidFill>
                  <a:srgbClr val="0000CC"/>
                </a:solidFill>
                <a:latin typeface="Tahoma" pitchFamily="34" charset="0"/>
              </a:rPr>
              <a:t>伤口的缝合和抗生素的预防性使用应当在考虑暴露动物类型、伤口大小和位置以及暴露后时间间隔的基础上区别对待。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 伤口轻微时，可不缝合，也可不包扎，可用透气性敷料覆盖创面。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占位符 234497"/>
          <p:cNvSpPr>
            <a:spLocks noGrp="1"/>
          </p:cNvSpPr>
          <p:nvPr>
            <p:ph type="body" idx="1"/>
          </p:nvPr>
        </p:nvSpPr>
        <p:spPr>
          <a:xfrm>
            <a:off x="539750" y="1844675"/>
            <a:ext cx="8208963" cy="4608513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ct val="10000"/>
              </a:spcAft>
            </a:pPr>
            <a:r>
              <a:rPr lang="zh-CN" altLang="en-US" smtClean="0">
                <a:latin typeface="黑体" pitchFamily="2" charset="-122"/>
                <a:ea typeface="黑体" pitchFamily="2" charset="-122"/>
              </a:rPr>
              <a:t>缝合的条件和要求</a:t>
            </a:r>
          </a:p>
          <a:p>
            <a:pPr lvl="1" eaLnBrk="1" hangingPunct="1">
              <a:lnSpc>
                <a:spcPct val="110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z="24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伤口较大或者面部重伤影响面容或者功能时，确需缝合的;</a:t>
            </a:r>
          </a:p>
          <a:p>
            <a:pPr lvl="1" eaLnBrk="1" hangingPunct="1">
              <a:lnSpc>
                <a:spcPct val="110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z="24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在</a:t>
            </a:r>
            <a:r>
              <a:rPr lang="zh-CN" altLang="en-US" sz="24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完成清创消毒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24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应用抗狂犬病血清或者狂犬病人免疫球蛋白</a:t>
            </a:r>
            <a:r>
              <a:rPr lang="zh-CN" altLang="en-US" sz="24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作伤口周围的浸润注射数小时后（</a:t>
            </a:r>
            <a:r>
              <a:rPr lang="zh-CN" altLang="en-US" sz="24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不少于2小时</a:t>
            </a:r>
            <a:r>
              <a:rPr lang="zh-CN" altLang="en-US" sz="24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）后再行缝合和包扎；</a:t>
            </a:r>
          </a:p>
          <a:p>
            <a:pPr lvl="1" eaLnBrk="1" hangingPunct="1">
              <a:lnSpc>
                <a:spcPct val="110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z="24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伤口深而大者应当放置引流条，以利于伤口污染物及分泌物的排出。 </a:t>
            </a:r>
          </a:p>
          <a:p>
            <a:pPr lvl="1" eaLnBrk="1" hangingPunct="1">
              <a:lnSpc>
                <a:spcPct val="110000"/>
              </a:lnSpc>
              <a:spcBef>
                <a:spcPct val="15000"/>
              </a:spcBef>
              <a:spcAft>
                <a:spcPct val="10000"/>
              </a:spcAft>
            </a:pPr>
            <a:r>
              <a:rPr lang="zh-CN" altLang="en-US" sz="24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伤口较深、污染严重者酌情进行抗破伤风处理和使用抗生素等，以控制狂犬病病毒以外的其他感染。</a:t>
            </a:r>
            <a:r>
              <a:rPr lang="zh-CN" altLang="en-US" sz="2400" b="1" smtClean="0">
                <a:solidFill>
                  <a:srgbClr val="00660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72706" name="标题 234498"/>
          <p:cNvSpPr>
            <a:spLocks noGrp="1" noRot="1"/>
          </p:cNvSpPr>
          <p:nvPr>
            <p:ph type="title"/>
          </p:nvPr>
        </p:nvSpPr>
        <p:spPr>
          <a:xfrm>
            <a:off x="1258888" y="476250"/>
            <a:ext cx="7605712" cy="1143000"/>
          </a:xfrm>
        </p:spPr>
        <p:txBody>
          <a:bodyPr anchor="ctr"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350211"/>
          <p:cNvSpPr>
            <a:spLocks noGrp="1"/>
          </p:cNvSpPr>
          <p:nvPr>
            <p:ph type="title"/>
          </p:nvPr>
        </p:nvSpPr>
        <p:spPr>
          <a:xfrm>
            <a:off x="1187450" y="692150"/>
            <a:ext cx="7677150" cy="871538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73730" name="文本占位符 350212"/>
          <p:cNvSpPr>
            <a:spLocks noGrp="1"/>
          </p:cNvSpPr>
          <p:nvPr>
            <p:ph type="body" idx="1"/>
          </p:nvPr>
        </p:nvSpPr>
        <p:spPr>
          <a:xfrm>
            <a:off x="755650" y="2205038"/>
            <a:ext cx="7920038" cy="446405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特殊部位的伤口处理</a:t>
            </a:r>
            <a:r>
              <a:rPr lang="zh-CN" altLang="en-US" b="1" smtClean="0">
                <a:latin typeface="Tahoma" pitchFamily="34" charset="0"/>
              </a:rPr>
              <a:t> </a:t>
            </a:r>
          </a:p>
          <a:p>
            <a:pPr lvl="1" eaLnBrk="1" hangingPunct="1"/>
            <a:r>
              <a:rPr lang="zh-CN" altLang="en-US" sz="3000" b="1" smtClean="0">
                <a:solidFill>
                  <a:srgbClr val="CC0000"/>
                </a:solidFill>
                <a:latin typeface="华文细黑"/>
                <a:ea typeface="华文细黑"/>
                <a:cs typeface="华文细黑"/>
              </a:rPr>
              <a:t>眼部</a:t>
            </a: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：波及眼内的伤口处理时，要用无菌生理盐水冲洗，一般不用任何消毒剂。 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 </a:t>
            </a:r>
            <a:r>
              <a:rPr lang="zh-CN" altLang="en-US" sz="3000" b="1" smtClean="0">
                <a:solidFill>
                  <a:srgbClr val="CC0000"/>
                </a:solidFill>
                <a:latin typeface="华文细黑"/>
                <a:ea typeface="华文细黑"/>
                <a:cs typeface="华文细黑"/>
              </a:rPr>
              <a:t>口腔</a:t>
            </a: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：口腔的伤口处理最好在口腔专业医师协助下完成，冲洗时注意保持头低位，以免冲洗液流入咽喉部而造成窒息。</a:t>
            </a:r>
            <a:r>
              <a:rPr lang="zh-CN" altLang="en-US" sz="3200" smtClean="0">
                <a:solidFill>
                  <a:srgbClr val="006600"/>
                </a:solidFill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标题 328705"/>
          <p:cNvSpPr>
            <a:spLocks noGrp="1"/>
          </p:cNvSpPr>
          <p:nvPr>
            <p:ph type="title"/>
          </p:nvPr>
        </p:nvSpPr>
        <p:spPr>
          <a:xfrm>
            <a:off x="1187450" y="836613"/>
            <a:ext cx="7821613" cy="87153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狂犬病初次暴露后处置</a:t>
            </a:r>
          </a:p>
        </p:txBody>
      </p:sp>
      <p:sp>
        <p:nvSpPr>
          <p:cNvPr id="74754" name="文本占位符 328706"/>
          <p:cNvSpPr>
            <a:spLocks noGrp="1"/>
          </p:cNvSpPr>
          <p:nvPr>
            <p:ph type="body" idx="1"/>
          </p:nvPr>
        </p:nvSpPr>
        <p:spPr>
          <a:xfrm>
            <a:off x="755650" y="2205038"/>
            <a:ext cx="7920038" cy="446405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特殊部位的伤口处理</a:t>
            </a:r>
            <a:r>
              <a:rPr lang="zh-CN" altLang="en-US" sz="3600" b="1" smtClean="0">
                <a:solidFill>
                  <a:srgbClr val="FF0000"/>
                </a:solidFill>
                <a:latin typeface="Tahoma" pitchFamily="34" charset="0"/>
              </a:rPr>
              <a:t> </a:t>
            </a:r>
          </a:p>
          <a:p>
            <a:pPr lvl="1" eaLnBrk="1" hangingPunct="1">
              <a:lnSpc>
                <a:spcPct val="115000"/>
              </a:lnSpc>
              <a:spcAft>
                <a:spcPct val="20000"/>
              </a:spcAft>
            </a:pPr>
            <a:r>
              <a:rPr lang="zh-CN" altLang="en-US" sz="3000" b="1" smtClean="0">
                <a:solidFill>
                  <a:srgbClr val="CC0000"/>
                </a:solidFill>
                <a:latin typeface="华文细黑"/>
                <a:ea typeface="华文细黑"/>
                <a:cs typeface="华文细黑"/>
              </a:rPr>
              <a:t>外生殖器或肛门部粘膜</a:t>
            </a:r>
            <a:r>
              <a:rPr lang="zh-CN" altLang="en-US" sz="30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zh-CN" altLang="en-US" sz="30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伤口处理、冲洗方法同皮肤，注意冲洗方向应当向外，避免污染深部粘膜。</a:t>
            </a:r>
          </a:p>
          <a:p>
            <a:pPr lvl="2" eaLnBrk="1" hangingPunct="1">
              <a:lnSpc>
                <a:spcPct val="115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zh-CN" altLang="en-US" sz="25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—— 以上特殊部位伤口较大时建议采用一期缝合（在手术后或者创伤后的允许时间内立即缝合创口），以便功能恢复。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26305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狂犬病疫情概况</a:t>
            </a:r>
          </a:p>
        </p:txBody>
      </p:sp>
      <p:sp>
        <p:nvSpPr>
          <p:cNvPr id="20482" name="文本占位符 226306"/>
          <p:cNvSpPr>
            <a:spLocks noGrp="1"/>
          </p:cNvSpPr>
          <p:nvPr>
            <p:ph type="body" idx="1"/>
          </p:nvPr>
        </p:nvSpPr>
        <p:spPr>
          <a:xfrm>
            <a:off x="900113" y="2133600"/>
            <a:ext cx="7848600" cy="44640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《中国狂犬病防治现状》</a:t>
            </a: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（2009年，卫生部、农业部、公安部、食品药品局）</a:t>
            </a:r>
          </a:p>
          <a:p>
            <a:pPr lvl="1" eaLnBrk="1" hangingPunct="1"/>
            <a:r>
              <a:rPr lang="zh-CN" altLang="en-US" sz="26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近年来，南方和东部地区的狂犬病疫情居高不下，既往发病率较低的中原和华北地区疫情急剧上升，部分地区发病率高达10/10万以上，出现了狂犬病的暴发流行。</a:t>
            </a:r>
          </a:p>
          <a:p>
            <a:pPr lvl="1" eaLnBrk="1" hangingPunct="1"/>
            <a:r>
              <a:rPr lang="zh-CN" altLang="en-US" sz="26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我国是受狂犬病危害最为严重的国家之一：</a:t>
            </a:r>
          </a:p>
          <a:p>
            <a:pPr lvl="2"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近年的年报告狂犬病死亡人数均在2400人以上，仅次于印度，居全球第二位；</a:t>
            </a:r>
          </a:p>
          <a:p>
            <a:pPr lvl="2"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一直位于我国各类传染病报告死亡数的前三位。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标题 351235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被动免疫制剂注射</a:t>
            </a:r>
          </a:p>
        </p:txBody>
      </p:sp>
      <p:sp>
        <p:nvSpPr>
          <p:cNvPr id="75778" name="文本占位符 351236"/>
          <p:cNvSpPr>
            <a:spLocks noGrp="1"/>
          </p:cNvSpPr>
          <p:nvPr>
            <p:ph type="body" idx="1"/>
          </p:nvPr>
        </p:nvSpPr>
        <p:spPr>
          <a:xfrm>
            <a:off x="468313" y="2133600"/>
            <a:ext cx="8396287" cy="4471988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Tahoma" pitchFamily="34" charset="0"/>
              </a:rPr>
              <a:t>狂犬病人免疫球蛋白</a:t>
            </a: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按20IU/公斤体重，</a:t>
            </a:r>
            <a:r>
              <a:rPr lang="zh-CN" altLang="en-US" b="1" smtClean="0">
                <a:solidFill>
                  <a:srgbClr val="FF0000"/>
                </a:solidFill>
                <a:latin typeface="Tahoma" pitchFamily="34" charset="0"/>
              </a:rPr>
              <a:t>抗狂犬病血清</a:t>
            </a: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按40IU/公斤体重计算 。</a:t>
            </a:r>
          </a:p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按计算剂量将被动免疫制剂全部浸润注射到伤口周围。</a:t>
            </a:r>
          </a:p>
          <a:p>
            <a:pPr lvl="1" eaLnBrk="1" hangingPunct="1"/>
            <a:r>
              <a:rPr lang="zh-CN" altLang="en-US" b="1" smtClean="0">
                <a:solidFill>
                  <a:srgbClr val="0000CC"/>
                </a:solidFill>
                <a:latin typeface="Tahoma" pitchFamily="34" charset="0"/>
              </a:rPr>
              <a:t>计算剂量不足以浸润注射全部伤口，可用生理盐水将被动免疫制剂适当稀释到足够体积再进行浸润注射 </a:t>
            </a:r>
          </a:p>
          <a:p>
            <a:pPr lvl="1" eaLnBrk="1" hangingPunct="1"/>
            <a:r>
              <a:rPr lang="zh-CN" altLang="en-US" b="1" smtClean="0">
                <a:solidFill>
                  <a:srgbClr val="0000CC"/>
                </a:solidFill>
                <a:latin typeface="Tahoma" pitchFamily="34" charset="0"/>
              </a:rPr>
              <a:t>尚有剩余被动免疫制剂时，应将其注射到远离疫苗注射部位的肌肉</a:t>
            </a:r>
            <a:r>
              <a:rPr lang="zh-CN" altLang="en-US" sz="3200" smtClean="0">
                <a:solidFill>
                  <a:srgbClr val="0000CC"/>
                </a:solidFill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标题 254977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被动免疫制剂注射</a:t>
            </a:r>
          </a:p>
        </p:txBody>
      </p:sp>
      <p:sp>
        <p:nvSpPr>
          <p:cNvPr id="76802" name="文本占位符 254978"/>
          <p:cNvSpPr>
            <a:spLocks noGrp="1"/>
          </p:cNvSpPr>
          <p:nvPr>
            <p:ph type="body" idx="1"/>
          </p:nvPr>
        </p:nvSpPr>
        <p:spPr>
          <a:xfrm>
            <a:off x="684213" y="2133600"/>
            <a:ext cx="8161337" cy="43195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mtClean="0">
                <a:latin typeface="黑体" pitchFamily="2" charset="-122"/>
                <a:ea typeface="黑体" pitchFamily="2" charset="-122"/>
              </a:rPr>
              <a:t>被动免疫制剂注射</a:t>
            </a:r>
            <a:r>
              <a:rPr lang="zh-CN" altLang="en-US" b="1" smtClean="0">
                <a:latin typeface="Tahoma" pitchFamily="34" charset="0"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6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接种狂犬病疫苗的当天未使用被动免疫制剂，接种首针狂犬病疫苗7天内（含7天）仍可注射被动免疫制剂 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6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不得把被动免疫制剂和狂犬病疫苗注射在同一部位；禁止用同一注射器注射狂犬病疫苗和被动免疫制剂 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6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粘膜暴露者，应将被动免疫制剂滴/涂在粘膜上 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600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注射抗狂犬病血清前必须严格按照产品说明书进行过敏试验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251905"/>
          <p:cNvSpPr>
            <a:spLocks noGrp="1"/>
          </p:cNvSpPr>
          <p:nvPr>
            <p:ph type="title" idx="4294967295"/>
          </p:nvPr>
        </p:nvSpPr>
        <p:spPr>
          <a:xfrm>
            <a:off x="1150938" y="765175"/>
            <a:ext cx="7793037" cy="911225"/>
          </a:xfrm>
        </p:spPr>
        <p:txBody>
          <a:bodyPr anchor="ctr"/>
          <a:lstStyle/>
          <a:p>
            <a:pPr eaLnBrk="1" hangingPunct="1"/>
            <a:r>
              <a:rPr lang="zh-CN" altLang="en-US" smtClean="0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疫苗接种</a:t>
            </a:r>
          </a:p>
        </p:txBody>
      </p:sp>
      <p:sp>
        <p:nvSpPr>
          <p:cNvPr id="77826" name="文本占位符 251906"/>
          <p:cNvSpPr>
            <a:spLocks noGrp="1"/>
          </p:cNvSpPr>
          <p:nvPr>
            <p:ph type="body" idx="4294967295"/>
          </p:nvPr>
        </p:nvSpPr>
        <p:spPr>
          <a:xfrm>
            <a:off x="900113" y="2060575"/>
            <a:ext cx="7707312" cy="46085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接种程序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2-1-1法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（ 0、7、21 ）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五针法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（ 0、3、7、14、28  ）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注射部位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上臂三角肌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大腿前外侧肌肉。多用于</a:t>
            </a:r>
            <a:r>
              <a:rPr lang="zh-CN" altLang="en-US" b="1" u="sng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2岁以下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婴幼儿。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禁止臀部注射。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注射途径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肌内注射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标题 252929"/>
          <p:cNvSpPr>
            <a:spLocks noGrp="1"/>
          </p:cNvSpPr>
          <p:nvPr>
            <p:ph type="title" idx="4294967295"/>
          </p:nvPr>
        </p:nvSpPr>
        <p:spPr>
          <a:xfrm>
            <a:off x="1150938" y="765175"/>
            <a:ext cx="7793037" cy="911225"/>
          </a:xfrm>
        </p:spPr>
        <p:txBody>
          <a:bodyPr anchor="ctr"/>
          <a:lstStyle/>
          <a:p>
            <a:pPr eaLnBrk="1" hangingPunct="1"/>
            <a:r>
              <a:rPr lang="zh-CN" altLang="en-US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疫苗接种</a:t>
            </a:r>
          </a:p>
        </p:txBody>
      </p:sp>
      <p:sp>
        <p:nvSpPr>
          <p:cNvPr id="78850" name="文本占位符 252930"/>
          <p:cNvSpPr>
            <a:spLocks noGrp="1"/>
          </p:cNvSpPr>
          <p:nvPr>
            <p:ph type="body" idx="4294967295"/>
          </p:nvPr>
        </p:nvSpPr>
        <p:spPr>
          <a:xfrm>
            <a:off x="539750" y="2060575"/>
            <a:ext cx="8280400" cy="4537075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注意事项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首次暴露后的狂犬病疫苗接种应当越早越好</a:t>
            </a:r>
            <a:r>
              <a:rPr lang="zh-CN" altLang="en-US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 。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应尽量使用</a:t>
            </a:r>
            <a:r>
              <a:rPr lang="zh-CN" altLang="en-US" b="1" u="sng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同一品牌</a:t>
            </a: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狂犬病疫苗完成全程接种。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若无法实现，使用不同品牌的合格狂犬病疫苗也可接受。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因狂犬病疫苗需冷链系统保存，不建议由就诊者携带狂犬病疫苗至异地注射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标题 253953"/>
          <p:cNvSpPr>
            <a:spLocks noGrp="1"/>
          </p:cNvSpPr>
          <p:nvPr>
            <p:ph type="title"/>
          </p:nvPr>
        </p:nvSpPr>
        <p:spPr>
          <a:xfrm>
            <a:off x="1331913" y="620713"/>
            <a:ext cx="7124700" cy="85566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00"/>
                </a:solidFill>
                <a:latin typeface="Tahoma" pitchFamily="34" charset="0"/>
              </a:rPr>
              <a:t>疫苗接种</a:t>
            </a:r>
          </a:p>
        </p:txBody>
      </p:sp>
      <p:sp>
        <p:nvSpPr>
          <p:cNvPr id="79874" name="文本占位符 253954"/>
          <p:cNvSpPr>
            <a:spLocks noGrp="1"/>
          </p:cNvSpPr>
          <p:nvPr>
            <p:ph type="body" idx="1"/>
          </p:nvPr>
        </p:nvSpPr>
        <p:spPr>
          <a:xfrm>
            <a:off x="900113" y="2133600"/>
            <a:ext cx="7559675" cy="41148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暴露后狂犬病疫苗接种无禁忌症 </a:t>
            </a:r>
          </a:p>
          <a:p>
            <a:pPr lvl="1" eaLnBrk="1" hangingPunct="1"/>
            <a:r>
              <a:rPr lang="zh-CN" altLang="en-US" b="1" smtClean="0">
                <a:latin typeface="Tahoma" pitchFamily="34" charset="0"/>
              </a:rPr>
              <a:t>轻微反应无需特殊处理</a:t>
            </a:r>
          </a:p>
          <a:p>
            <a:pPr lvl="1" eaLnBrk="1" hangingPunct="1"/>
            <a:r>
              <a:rPr lang="zh-CN" altLang="en-US" b="1" smtClean="0">
                <a:latin typeface="Tahoma" pitchFamily="34" charset="0"/>
              </a:rPr>
              <a:t>反应较重，及时就诊 </a:t>
            </a:r>
          </a:p>
          <a:p>
            <a:pPr lvl="1" eaLnBrk="1" hangingPunct="1"/>
            <a:r>
              <a:rPr lang="zh-CN" altLang="en-US" b="1" smtClean="0">
                <a:latin typeface="Tahoma" pitchFamily="34" charset="0"/>
              </a:rPr>
              <a:t>严重不良反应 ，更换另一种疫苗继续原有程序 。</a:t>
            </a:r>
          </a:p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冻干狂犬病疫苗稀释液应严格按照说明书要求使用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标题 354307"/>
          <p:cNvSpPr>
            <a:spLocks noGrp="1"/>
          </p:cNvSpPr>
          <p:nvPr>
            <p:ph type="title"/>
          </p:nvPr>
        </p:nvSpPr>
        <p:spPr>
          <a:xfrm>
            <a:off x="1187450" y="836613"/>
            <a:ext cx="7269163" cy="78422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狂犬病再次暴露后处置</a:t>
            </a:r>
          </a:p>
        </p:txBody>
      </p:sp>
      <p:sp>
        <p:nvSpPr>
          <p:cNvPr id="80898" name="文本占位符 354308"/>
          <p:cNvSpPr>
            <a:spLocks noGrp="1"/>
          </p:cNvSpPr>
          <p:nvPr>
            <p:ph type="body" idx="1"/>
          </p:nvPr>
        </p:nvSpPr>
        <p:spPr>
          <a:xfrm>
            <a:off x="684213" y="2133600"/>
            <a:ext cx="7989887" cy="4535488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伤口处理</a:t>
            </a:r>
            <a:r>
              <a:rPr lang="zh-CN" altLang="en-US" b="1" smtClean="0">
                <a:latin typeface="Tahoma" pitchFamily="34" charset="0"/>
              </a:rPr>
              <a:t> 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任何一次暴露后均应首先及时、彻底地进行伤口处理 。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标题 371713"/>
          <p:cNvSpPr>
            <a:spLocks noGrp="1"/>
          </p:cNvSpPr>
          <p:nvPr>
            <p:ph type="title"/>
          </p:nvPr>
        </p:nvSpPr>
        <p:spPr>
          <a:xfrm>
            <a:off x="1187450" y="836613"/>
            <a:ext cx="7269163" cy="78422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狂犬病再次暴露后处置</a:t>
            </a:r>
          </a:p>
        </p:txBody>
      </p:sp>
      <p:sp>
        <p:nvSpPr>
          <p:cNvPr id="81922" name="文本占位符 371714"/>
          <p:cNvSpPr>
            <a:spLocks noGrp="1"/>
          </p:cNvSpPr>
          <p:nvPr>
            <p:ph type="body" idx="1"/>
          </p:nvPr>
        </p:nvSpPr>
        <p:spPr>
          <a:xfrm>
            <a:off x="684213" y="2133600"/>
            <a:ext cx="7989887" cy="45354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疫苗接种</a:t>
            </a: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（《狂犬病暴露处置工作规范（2009版）》</a:t>
            </a:r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） 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</a:rPr>
              <a:t>如再次暴露发生在免疫接种过程中，则继续按照原有程序完成全程接种，不需加大剂量；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</a:rPr>
              <a:t>全程免疫后半年内再次暴露者一般不需要再次免疫；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</a:rPr>
              <a:t>全程免疫后半年到1年内再次暴露者，应当于0和3天各接种1剂疫苗；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</a:rPr>
              <a:t>在1-3年内再次暴露者，应于0、3、7天各接种1剂疫苗；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sz="2500" b="1" smtClean="0">
                <a:solidFill>
                  <a:srgbClr val="006600"/>
                </a:solidFill>
                <a:latin typeface="Tahoma" pitchFamily="34" charset="0"/>
              </a:rPr>
              <a:t>超过3年者应当全程接种疫苗。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标题 400385"/>
          <p:cNvSpPr>
            <a:spLocks noGrp="1"/>
          </p:cNvSpPr>
          <p:nvPr>
            <p:ph type="title"/>
          </p:nvPr>
        </p:nvSpPr>
        <p:spPr>
          <a:xfrm>
            <a:off x="1187450" y="836613"/>
            <a:ext cx="7269163" cy="78422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狂犬病再次暴露后处置</a:t>
            </a:r>
          </a:p>
        </p:txBody>
      </p:sp>
      <p:sp>
        <p:nvSpPr>
          <p:cNvPr id="82946" name="文本占位符 400386"/>
          <p:cNvSpPr>
            <a:spLocks noGrp="1"/>
          </p:cNvSpPr>
          <p:nvPr>
            <p:ph type="body" idx="1"/>
          </p:nvPr>
        </p:nvSpPr>
        <p:spPr>
          <a:xfrm>
            <a:off x="684213" y="2133600"/>
            <a:ext cx="7989887" cy="4535488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latin typeface="黑体" pitchFamily="2" charset="-122"/>
                <a:ea typeface="黑体" pitchFamily="2" charset="-122"/>
              </a:rPr>
              <a:t>疫苗接种</a:t>
            </a:r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（辽宁成大狂犬疫苗使用说明书）</a:t>
            </a:r>
            <a:r>
              <a:rPr lang="zh-CN" altLang="en-US" sz="3600" smtClean="0">
                <a:latin typeface="黑体" pitchFamily="2" charset="-122"/>
                <a:ea typeface="黑体" pitchFamily="2" charset="-122"/>
              </a:rPr>
              <a:t> 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1年内进行过全程免疫再次暴露者，应于0和3天各接种1剂疫苗 。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1年前进行过全程免疫再次暴露者，应全程接种疫苗。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3年内进行过全程免疫，并且进行过加强免疫的再次暴露者，于0天和3天各接种1剂疫苗。</a:t>
            </a:r>
          </a:p>
          <a:p>
            <a:pPr lvl="1" eaLnBrk="1" hangingPunct="1">
              <a:lnSpc>
                <a:spcPct val="95000"/>
              </a:lnSpc>
            </a:pPr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超过3年者应全程接种疫苗</a:t>
            </a:r>
            <a:r>
              <a:rPr lang="zh-CN" altLang="en-US" smtClean="0">
                <a:solidFill>
                  <a:srgbClr val="006600"/>
                </a:solidFill>
                <a:latin typeface="Tahoma" pitchFamily="34" charset="0"/>
              </a:rPr>
              <a:t> 。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40140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Tahoma" pitchFamily="34" charset="0"/>
              </a:rPr>
              <a:t>特别提醒</a:t>
            </a:r>
          </a:p>
        </p:txBody>
      </p:sp>
      <p:sp>
        <p:nvSpPr>
          <p:cNvPr id="83970" name="文本占位符 401410"/>
          <p:cNvSpPr>
            <a:spLocks noGrp="1"/>
          </p:cNvSpPr>
          <p:nvPr>
            <p:ph type="body" idx="1"/>
          </p:nvPr>
        </p:nvSpPr>
        <p:spPr>
          <a:xfrm>
            <a:off x="684213" y="1817688"/>
            <a:ext cx="777240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latin typeface="黑体" pitchFamily="2" charset="-122"/>
                <a:ea typeface="黑体" pitchFamily="2" charset="-122"/>
              </a:rPr>
              <a:t>接种狂犬疫苗和接种被动免疫制剂要按照下列规范进行</a:t>
            </a: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：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0000CC"/>
                </a:solidFill>
                <a:latin typeface="Tahoma" pitchFamily="34" charset="0"/>
              </a:rPr>
              <a:t>狂犬病暴露预防处置工作规范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0000CC"/>
                </a:solidFill>
                <a:latin typeface="Tahoma" pitchFamily="34" charset="0"/>
              </a:rPr>
              <a:t>狂犬病暴露预防处置操作指南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0000CC"/>
                </a:solidFill>
                <a:latin typeface="Tahoma" pitchFamily="34" charset="0"/>
              </a:rPr>
              <a:t>预防接种工作规范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0000CC"/>
                </a:solidFill>
                <a:latin typeface="Tahoma" pitchFamily="34" charset="0"/>
              </a:rPr>
              <a:t>药典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0000CC"/>
                </a:solidFill>
                <a:latin typeface="Tahoma" pitchFamily="34" charset="0"/>
              </a:rPr>
              <a:t>疫苗使用说明书</a:t>
            </a:r>
          </a:p>
          <a:p>
            <a:pPr lvl="2" eaLnBrk="1" hangingPunct="1">
              <a:lnSpc>
                <a:spcPct val="90000"/>
              </a:lnSpc>
            </a:pPr>
            <a:r>
              <a:rPr lang="zh-CN" altLang="en-US" sz="2000" b="1" smtClean="0">
                <a:solidFill>
                  <a:srgbClr val="006600"/>
                </a:solidFill>
                <a:latin typeface="Tahoma" pitchFamily="34" charset="0"/>
              </a:rPr>
              <a:t>经食品药品监督管理局批准，同样具有法律效力。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solidFill>
                  <a:srgbClr val="CC0000"/>
                </a:solidFill>
                <a:latin typeface="Tahoma" pitchFamily="34" charset="0"/>
                <a:ea typeface="华文新魏" pitchFamily="2" charset="-122"/>
              </a:rPr>
              <a:t>如果疫苗使用说明书的要求较规范、指南、药典高，则按照说明书进行接种。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solidFill>
                  <a:srgbClr val="CC0000"/>
                </a:solidFill>
                <a:latin typeface="Tahoma" pitchFamily="34" charset="0"/>
                <a:ea typeface="华文新魏" pitchFamily="2" charset="-122"/>
              </a:rPr>
              <a:t>再次暴露时，如不能明确受种者的狂犬病疫苗接种史的情况下，给予全程接种。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hape"/>
          <p:cNvSpPr>
            <a:spLocks/>
          </p:cNvSpPr>
          <p:nvPr/>
        </p:nvSpPr>
        <p:spPr bwMode="auto">
          <a:xfrm>
            <a:off x="1150938" y="404813"/>
            <a:ext cx="7793037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solidFill>
                  <a:srgbClr val="008000"/>
                </a:solidFill>
                <a:latin typeface="Tahoma" pitchFamily="34" charset="0"/>
              </a:rPr>
              <a:t>狂犬病再次暴露后处置</a:t>
            </a:r>
          </a:p>
        </p:txBody>
      </p:sp>
      <p:sp>
        <p:nvSpPr>
          <p:cNvPr id="84994" name="Shape"/>
          <p:cNvSpPr>
            <a:spLocks/>
          </p:cNvSpPr>
          <p:nvPr/>
        </p:nvSpPr>
        <p:spPr bwMode="auto">
          <a:xfrm>
            <a:off x="395288" y="2133600"/>
            <a:ext cx="84693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zh-CN" altLang="en-US" sz="32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被动免疫制剂注射</a:t>
            </a:r>
          </a:p>
          <a:p>
            <a:pPr marL="742950" lvl="1" indent="-285750">
              <a:spcBef>
                <a:spcPct val="20000"/>
              </a:spcBef>
              <a:buClr>
                <a:srgbClr val="FF0000"/>
              </a:buClr>
              <a:buSzPct val="55000"/>
              <a:buFont typeface="Wingdings" pitchFamily="2" charset="2"/>
              <a:buChar char="n"/>
            </a:pPr>
            <a:r>
              <a:rPr lang="zh-CN" altLang="en-US" sz="28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按暴露前（后）程序完成了全程接种狂犬病疫苗（细胞培养疫苗）者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800" b="1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不再需要使用被动免疫制剂；</a:t>
            </a:r>
          </a:p>
          <a:p>
            <a:pPr marL="742950" lvl="1" indent="-285750">
              <a:spcBef>
                <a:spcPct val="20000"/>
              </a:spcBef>
              <a:buClr>
                <a:srgbClr val="FF0000"/>
              </a:buClr>
              <a:buSzPct val="55000"/>
              <a:buFont typeface="Wingdings" pitchFamily="2" charset="2"/>
              <a:buChar char="n"/>
            </a:pPr>
            <a:r>
              <a:rPr lang="zh-CN" altLang="en-US" sz="2800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如再次暴露发生在首次暴露首针疫苗接种后7天内，不论首次暴露是否注射被动免疫制剂，均应对再次暴露的伤口注射被动免疫制剂。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31948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狂犬病疫情概况</a:t>
            </a:r>
          </a:p>
        </p:txBody>
      </p:sp>
      <p:sp>
        <p:nvSpPr>
          <p:cNvPr id="21506" name="文本占位符 319490"/>
          <p:cNvSpPr>
            <a:spLocks noGrp="1"/>
          </p:cNvSpPr>
          <p:nvPr>
            <p:ph type="body" idx="1"/>
          </p:nvPr>
        </p:nvSpPr>
        <p:spPr>
          <a:xfrm>
            <a:off x="1403350" y="2205038"/>
            <a:ext cx="7207250" cy="3813175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仿宋_GB2312" pitchFamily="49" charset="-122"/>
                <a:ea typeface="仿宋_GB2312" pitchFamily="49" charset="-122"/>
              </a:rPr>
              <a:t>人群分布特点</a:t>
            </a:r>
          </a:p>
          <a:p>
            <a:pPr lvl="1" eaLnBrk="1" hangingPunct="1"/>
            <a:r>
              <a:rPr lang="zh-CN" altLang="en-US" sz="3200" b="1" smtClean="0">
                <a:latin typeface="仿宋_GB2312" pitchFamily="49" charset="-122"/>
                <a:ea typeface="仿宋_GB2312" pitchFamily="49" charset="-122"/>
              </a:rPr>
              <a:t>人群分布上看，可概括为“</a:t>
            </a:r>
            <a:r>
              <a:rPr lang="zh-CN" altLang="en-US" sz="32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三多</a:t>
            </a:r>
            <a:r>
              <a:rPr lang="zh-CN" altLang="en-US" sz="3200" b="1" smtClean="0">
                <a:latin typeface="仿宋_GB2312" pitchFamily="49" charset="-122"/>
                <a:ea typeface="仿宋_GB2312" pitchFamily="49" charset="-122"/>
              </a:rPr>
              <a:t>”：</a:t>
            </a:r>
          </a:p>
          <a:p>
            <a:pPr lvl="2"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农村地区病例较多</a:t>
            </a:r>
          </a:p>
          <a:p>
            <a:pPr lvl="2"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男性病例较多</a:t>
            </a:r>
          </a:p>
          <a:p>
            <a:pPr lvl="2"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15岁以下儿童和50岁以上人群发病较多。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标题 36352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狂犬病暴露预防处置门诊</a:t>
            </a:r>
          </a:p>
        </p:txBody>
      </p:sp>
      <p:sp>
        <p:nvSpPr>
          <p:cNvPr id="86018" name="文本占位符 36352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狂犬病暴露预防处置门诊应当具备</a:t>
            </a:r>
            <a:r>
              <a:rPr lang="zh-CN" altLang="en-US" b="1" smtClean="0">
                <a:latin typeface="Tahoma" pitchFamily="34" charset="0"/>
              </a:rPr>
              <a:t>：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必要的伤口冲洗设备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冷链设备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应急抢救药品等。</a:t>
            </a:r>
            <a:r>
              <a:rPr lang="zh-CN" altLang="en-US" sz="3200" smtClean="0">
                <a:solidFill>
                  <a:srgbClr val="006600"/>
                </a:solidFill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标题 33075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狂犬病暴露预防处置门诊</a:t>
            </a:r>
          </a:p>
        </p:txBody>
      </p:sp>
      <p:sp>
        <p:nvSpPr>
          <p:cNvPr id="87042" name="文本占位符 3307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狂犬病暴露预防处置门诊应当建立健全相应的管理制度，主要包括：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冷链管理；</a:t>
            </a:r>
          </a:p>
          <a:p>
            <a:pPr lvl="1" eaLnBrk="1" hangingPunct="1"/>
            <a:r>
              <a:rPr lang="zh-CN" altLang="en-US" b="1" smtClean="0">
                <a:latin typeface="仿宋_GB2312" pitchFamily="49" charset="-122"/>
                <a:ea typeface="仿宋_GB2312" pitchFamily="49" charset="-122"/>
                <a:hlinkClick r:id="rId2" action="ppaction://hlinkfile"/>
              </a:rPr>
              <a:t>知情同意书</a:t>
            </a: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；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接种登记；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不良反应登记报告等。</a:t>
            </a:r>
            <a:r>
              <a:rPr lang="zh-CN" altLang="en-US" smtClean="0">
                <a:latin typeface="Tahoma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标题 39116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风险防范</a:t>
            </a:r>
          </a:p>
        </p:txBody>
      </p:sp>
      <p:sp>
        <p:nvSpPr>
          <p:cNvPr id="88066" name="文本占位符 391170"/>
          <p:cNvSpPr>
            <a:spLocks noGrp="1"/>
          </p:cNvSpPr>
          <p:nvPr>
            <p:ph type="body" idx="1"/>
          </p:nvPr>
        </p:nvSpPr>
        <p:spPr>
          <a:xfrm>
            <a:off x="1116013" y="2133600"/>
            <a:ext cx="7421562" cy="41148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  <a:ea typeface="华文细黑"/>
                <a:cs typeface="华文细黑"/>
              </a:rPr>
              <a:t>风险产生的原因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免疫失败，病人死亡；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伤口处理不当，留下后遗症，影响功能；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出现预防接种不良反应；</a:t>
            </a:r>
          </a:p>
          <a:p>
            <a:pPr lvl="1"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</a:rPr>
              <a:t>服务不到位，如没有详细告知、没有及时转诊、没有与有关的医疗单位进行有效沟通等。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标题 318465"/>
          <p:cNvSpPr>
            <a:spLocks noGrp="1"/>
          </p:cNvSpPr>
          <p:nvPr>
            <p:ph type="title"/>
          </p:nvPr>
        </p:nvSpPr>
        <p:spPr>
          <a:xfrm>
            <a:off x="1403350" y="260350"/>
            <a:ext cx="7246938" cy="146208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00CC"/>
                </a:solidFill>
                <a:latin typeface="Tahoma" pitchFamily="34" charset="0"/>
              </a:rPr>
              <a:t>四、风险防范</a:t>
            </a:r>
          </a:p>
        </p:txBody>
      </p:sp>
      <p:sp>
        <p:nvSpPr>
          <p:cNvPr id="89090" name="文本占位符 318466"/>
          <p:cNvSpPr>
            <a:spLocks noGrp="1"/>
          </p:cNvSpPr>
          <p:nvPr>
            <p:ph type="body" idx="1"/>
          </p:nvPr>
        </p:nvSpPr>
        <p:spPr>
          <a:xfrm>
            <a:off x="971550" y="2349500"/>
            <a:ext cx="7874000" cy="38862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认清形势，高度重视</a:t>
            </a:r>
          </a:p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提高能力，规范处置</a:t>
            </a:r>
          </a:p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细致登记，耐心告知</a:t>
            </a:r>
          </a:p>
          <a:p>
            <a:pPr eaLnBrk="1" hangingPunct="1"/>
            <a:r>
              <a:rPr lang="zh-CN" altLang="en-US" b="1" smtClean="0">
                <a:solidFill>
                  <a:srgbClr val="006600"/>
                </a:solidFill>
                <a:latin typeface="Tahoma" pitchFamily="34" charset="0"/>
                <a:ea typeface="华文细黑"/>
                <a:cs typeface="华文细黑"/>
              </a:rPr>
              <a:t>加强监测，妥善处理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标题 395265"/>
          <p:cNvSpPr>
            <a:spLocks noGrp="1"/>
          </p:cNvSpPr>
          <p:nvPr>
            <p:ph type="title"/>
          </p:nvPr>
        </p:nvSpPr>
        <p:spPr>
          <a:xfrm>
            <a:off x="1403350" y="214313"/>
            <a:ext cx="7540625" cy="146208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Tahoma" pitchFamily="34" charset="0"/>
              </a:rPr>
              <a:t>思考题</a:t>
            </a:r>
          </a:p>
        </p:txBody>
      </p:sp>
      <p:sp>
        <p:nvSpPr>
          <p:cNvPr id="90114" name="文本占位符 395266"/>
          <p:cNvSpPr>
            <a:spLocks noGrp="1"/>
          </p:cNvSpPr>
          <p:nvPr>
            <p:ph type="body" idx="1"/>
          </p:nvPr>
        </p:nvSpPr>
        <p:spPr>
          <a:xfrm>
            <a:off x="1116013" y="2133600"/>
            <a:ext cx="7772400" cy="4114800"/>
          </a:xfrm>
        </p:spPr>
        <p:txBody>
          <a:bodyPr/>
          <a:lstStyle/>
          <a:p>
            <a:pPr eaLnBrk="1" hangingPunct="1">
              <a:spcBef>
                <a:spcPct val="10000"/>
              </a:spcBef>
            </a:pP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被哪些动物咬伤后需要进行狂犬病暴露后处置？</a:t>
            </a:r>
          </a:p>
          <a:p>
            <a:pPr eaLnBrk="1" hangingPunct="1">
              <a:spcBef>
                <a:spcPct val="10000"/>
              </a:spcBef>
            </a:pP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狂犬病暴露后依据哪些规范进行处置？</a:t>
            </a:r>
          </a:p>
          <a:p>
            <a:pPr eaLnBrk="1" hangingPunct="1">
              <a:spcBef>
                <a:spcPct val="10000"/>
              </a:spcBef>
            </a:pP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狂犬病暴露是如何分级的？各级的处理措施有哪些？</a:t>
            </a:r>
          </a:p>
          <a:p>
            <a:pPr eaLnBrk="1" hangingPunct="1">
              <a:spcBef>
                <a:spcPct val="10000"/>
              </a:spcBef>
            </a:pP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狂犬病暴露后按照什么流程进行处置？</a:t>
            </a:r>
          </a:p>
          <a:p>
            <a:pPr eaLnBrk="1" hangingPunct="1">
              <a:spcBef>
                <a:spcPct val="10000"/>
              </a:spcBef>
            </a:pP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如何进行暴露后伤口处理？</a:t>
            </a:r>
          </a:p>
          <a:p>
            <a:pPr eaLnBrk="1" hangingPunct="1">
              <a:spcBef>
                <a:spcPct val="10000"/>
              </a:spcBef>
            </a:pP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伤口缝合的条件和要求有哪些？</a:t>
            </a:r>
          </a:p>
          <a:p>
            <a:pPr eaLnBrk="1" hangingPunct="1">
              <a:spcBef>
                <a:spcPct val="10000"/>
              </a:spcBef>
            </a:pPr>
            <a:r>
              <a:rPr lang="zh-CN" altLang="en-US" sz="2800" b="1" smtClean="0">
                <a:solidFill>
                  <a:srgbClr val="006600"/>
                </a:solidFill>
                <a:latin typeface="Tahoma" pitchFamily="34" charset="0"/>
              </a:rPr>
              <a:t>再次暴露后如何进行疫苗接种？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>
          <a:xfrm>
            <a:off x="684213" y="2636838"/>
            <a:ext cx="7772400" cy="36877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9600" b="1" i="1" smtClean="0">
                <a:solidFill>
                  <a:srgbClr val="3333CC"/>
                </a:solidFill>
                <a:latin typeface="Tahoma" pitchFamily="34" charset="0"/>
              </a:rPr>
              <a:t>谢谢！</a:t>
            </a:r>
          </a:p>
        </p:txBody>
      </p:sp>
      <p:pic>
        <p:nvPicPr>
          <p:cNvPr id="91138" name="Shap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2113"/>
            <a:ext cx="9144000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325633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我国疫情持续高发的原因</a:t>
            </a:r>
            <a:r>
              <a:rPr lang="zh-CN" altLang="en-US" smtClean="0">
                <a:latin typeface="Tahoma" pitchFamily="34" charset="0"/>
              </a:rPr>
              <a:t> </a:t>
            </a:r>
          </a:p>
        </p:txBody>
      </p:sp>
      <p:sp>
        <p:nvSpPr>
          <p:cNvPr id="22530" name="文本占位符 325634"/>
          <p:cNvSpPr>
            <a:spLocks noGrp="1"/>
          </p:cNvSpPr>
          <p:nvPr>
            <p:ph type="body" idx="1"/>
          </p:nvPr>
        </p:nvSpPr>
        <p:spPr>
          <a:xfrm>
            <a:off x="755650" y="1981200"/>
            <a:ext cx="8089900" cy="4327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首先，传染源数量庞大，免疫率低。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近年来，农村地区饲养犬只看家护院更为普遍，犬只数量大大增加。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农村地区犬只免疫率仅为10%至20%，猫则几乎没有进行过免疫，形成不了免疫屏障。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其次，部分人群暴露后不能进行处置或处置不规范。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我国狂犬病病例多未进行暴露后处置或处置不规范。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27329"/>
          <p:cNvSpPr>
            <a:spLocks noGrp="1"/>
          </p:cNvSpPr>
          <p:nvPr>
            <p:ph type="title"/>
          </p:nvPr>
        </p:nvSpPr>
        <p:spPr>
          <a:xfrm>
            <a:off x="1258888" y="476250"/>
            <a:ext cx="7605712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ahoma" pitchFamily="34" charset="0"/>
              </a:rPr>
              <a:t>狂犬病的危害严重</a:t>
            </a:r>
            <a:r>
              <a:rPr lang="zh-CN" altLang="en-US" smtClean="0">
                <a:latin typeface="Tahoma" pitchFamily="34" charset="0"/>
              </a:rPr>
              <a:t> </a:t>
            </a:r>
          </a:p>
        </p:txBody>
      </p:sp>
      <p:sp>
        <p:nvSpPr>
          <p:cNvPr id="23554" name="文本占位符 227330"/>
          <p:cNvSpPr>
            <a:spLocks noGrp="1"/>
          </p:cNvSpPr>
          <p:nvPr>
            <p:ph type="body" idx="1"/>
          </p:nvPr>
        </p:nvSpPr>
        <p:spPr>
          <a:xfrm>
            <a:off x="684213" y="1773238"/>
            <a:ext cx="8161337" cy="50847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400" b="1" smtClean="0">
                <a:latin typeface="仿宋_GB2312" pitchFamily="49" charset="-122"/>
                <a:ea typeface="仿宋_GB2312" pitchFamily="49" charset="-122"/>
              </a:rPr>
              <a:t>一</a:t>
            </a:r>
            <a:r>
              <a:rPr lang="zh-CN" altLang="en-US" sz="2600" b="1" smtClean="0">
                <a:latin typeface="仿宋_GB2312" pitchFamily="49" charset="-122"/>
                <a:ea typeface="仿宋_GB2312" pitchFamily="49" charset="-122"/>
              </a:rPr>
              <a:t>是病死人数多且病死率最高。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200" b="1" smtClean="0">
                <a:latin typeface="仿宋_GB2312" pitchFamily="49" charset="-122"/>
                <a:ea typeface="仿宋_GB2312" pitchFamily="49" charset="-122"/>
              </a:rPr>
              <a:t>狂犬病及其导致的死亡已成为我国最为严重的公共卫生问题之一。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600" b="1" smtClean="0">
                <a:latin typeface="仿宋_GB2312" pitchFamily="49" charset="-122"/>
                <a:ea typeface="仿宋_GB2312" pitchFamily="49" charset="-122"/>
              </a:rPr>
              <a:t>二是暴露后处置费用高。</a:t>
            </a:r>
          </a:p>
          <a:p>
            <a:pPr lvl="1"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200" b="1" smtClean="0">
                <a:latin typeface="仿宋_GB2312" pitchFamily="49" charset="-122"/>
                <a:ea typeface="仿宋_GB2312" pitchFamily="49" charset="-122"/>
              </a:rPr>
              <a:t>对经济条件普遍落后的农村地区居民来说，这种每次动辄数百元，甚至上千元的预防处置费用无疑是一笔不小的经济负担。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600" b="1" smtClean="0">
                <a:latin typeface="仿宋_GB2312" pitchFamily="49" charset="-122"/>
                <a:ea typeface="仿宋_GB2312" pitchFamily="49" charset="-122"/>
              </a:rPr>
              <a:t>三是占用大量的社会卫生资源。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600" b="1" smtClean="0">
                <a:latin typeface="仿宋_GB2312" pitchFamily="49" charset="-122"/>
                <a:ea typeface="仿宋_GB2312" pitchFamily="49" charset="-122"/>
              </a:rPr>
              <a:t>四是不利于社会和谐发展。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600" b="1" smtClean="0">
                <a:latin typeface="仿宋_GB2312" pitchFamily="49" charset="-122"/>
                <a:ea typeface="仿宋_GB2312" pitchFamily="49" charset="-122"/>
              </a:rPr>
              <a:t>五是对国家形象产生负面影响。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zh-CN" altLang="en-US" sz="2600" b="1" smtClean="0">
                <a:solidFill>
                  <a:srgbClr val="CC0000"/>
                </a:solidFill>
                <a:latin typeface="仿宋_GB2312" pitchFamily="49" charset="-122"/>
                <a:ea typeface="仿宋_GB2312" pitchFamily="49" charset="-122"/>
              </a:rPr>
              <a:t>六处置不当，造成损失，甚至影响正常工作 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1C1C1C"/>
      </a:dk2>
      <a:lt2>
        <a:srgbClr val="333399"/>
      </a:lt2>
      <a:accent1>
        <a:srgbClr val="00E4A8"/>
      </a:accent1>
      <a:accent2>
        <a:srgbClr val="FFCF01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0000"/>
      </a:hlink>
      <a:folHlink>
        <a:srgbClr val="3333C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6556</Words>
  <PresentationFormat>全屏显示(4:3)</PresentationFormat>
  <Paragraphs>494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14</vt:i4>
      </vt:variant>
      <vt:variant>
        <vt:lpstr>幻灯片标题</vt:lpstr>
      </vt:variant>
      <vt:variant>
        <vt:i4>75</vt:i4>
      </vt:variant>
    </vt:vector>
  </HeadingPairs>
  <TitlesOfParts>
    <vt:vector size="103" baseType="lpstr">
      <vt:lpstr>Arial</vt:lpstr>
      <vt:lpstr>宋体</vt:lpstr>
      <vt:lpstr>Tahoma</vt:lpstr>
      <vt:lpstr>Wingdings</vt:lpstr>
      <vt:lpstr>Calibri</vt:lpstr>
      <vt:lpstr>华文行楷</vt:lpstr>
      <vt:lpstr>Times New Roman</vt:lpstr>
      <vt:lpstr>仿宋_GB2312</vt:lpstr>
      <vt:lpstr>OceanSansAV</vt:lpstr>
      <vt:lpstr>黑体</vt:lpstr>
      <vt:lpstr>华文细黑</vt:lpstr>
      <vt:lpstr>隶书</vt:lpstr>
      <vt:lpstr>OceanSansAV Light</vt:lpstr>
      <vt:lpstr>华文新魏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幻灯片 1</vt:lpstr>
      <vt:lpstr>内  容</vt:lpstr>
      <vt:lpstr>防控现状</vt:lpstr>
      <vt:lpstr>狂犬病疫情概况 </vt:lpstr>
      <vt:lpstr>1950-2008年中国狂犬病死亡数变化趋势 </vt:lpstr>
      <vt:lpstr>狂犬病疫情概况</vt:lpstr>
      <vt:lpstr>狂犬病疫情概况</vt:lpstr>
      <vt:lpstr>我国疫情持续高发的原因 </vt:lpstr>
      <vt:lpstr>狂犬病的危害严重 </vt:lpstr>
      <vt:lpstr>防治工作中存在的问题 </vt:lpstr>
      <vt:lpstr>防控现状及方向</vt:lpstr>
      <vt:lpstr>相关法律、规范和文件</vt:lpstr>
      <vt:lpstr>狂犬病基本知识</vt:lpstr>
      <vt:lpstr>概  述</vt:lpstr>
      <vt:lpstr> 狂犬病病毒的特性</vt:lpstr>
      <vt:lpstr>流行病学</vt:lpstr>
      <vt:lpstr>传染源</vt:lpstr>
      <vt:lpstr>幻灯片 18</vt:lpstr>
      <vt:lpstr>动物狂犬病隐性感染 </vt:lpstr>
      <vt:lpstr>幻灯片 20</vt:lpstr>
      <vt:lpstr>传播途径 </vt:lpstr>
      <vt:lpstr>狂犬病的易感人群和分布特征 </vt:lpstr>
      <vt:lpstr>儿童狂犬病的特殊性</vt:lpstr>
      <vt:lpstr>致病机理</vt:lpstr>
      <vt:lpstr>狂犬病致病机理</vt:lpstr>
      <vt:lpstr>幻灯片 26</vt:lpstr>
      <vt:lpstr>幻灯片 27</vt:lpstr>
      <vt:lpstr>幻灯片 28</vt:lpstr>
      <vt:lpstr>幻灯片 29</vt:lpstr>
      <vt:lpstr>幻灯片 30</vt:lpstr>
      <vt:lpstr>昏迷和死亡</vt:lpstr>
      <vt:lpstr>狂犬病诊断</vt:lpstr>
      <vt:lpstr>怎样处理疑似狂犬病动物？ </vt:lpstr>
      <vt:lpstr>怎样处理疑似狂犬病动物？ </vt:lpstr>
      <vt:lpstr>狂犬病暴露后预防处置</vt:lpstr>
      <vt:lpstr>狂犬病暴露后预防处置</vt:lpstr>
      <vt:lpstr>狂犬病暴露后不发病的关键是什么？</vt:lpstr>
      <vt:lpstr>影响狂犬病暴露后发病的因素</vt:lpstr>
      <vt:lpstr>影响狂犬病暴露后发病的因素</vt:lpstr>
      <vt:lpstr>可疑狂犬病咬伤部位及临床 狂犬病发生率</vt:lpstr>
      <vt:lpstr>暴露后处置原则</vt:lpstr>
      <vt:lpstr>暴露后处置流程</vt:lpstr>
      <vt:lpstr>暴露后处置措施</vt:lpstr>
      <vt:lpstr>详细询问“四史”</vt:lpstr>
      <vt:lpstr>仔细检查伤口</vt:lpstr>
      <vt:lpstr>狂犬病暴露定义</vt:lpstr>
      <vt:lpstr>狂犬病暴露分级</vt:lpstr>
      <vt:lpstr>狂犬病初次暴露后处置</vt:lpstr>
      <vt:lpstr>狂犬病初次暴露后处置</vt:lpstr>
      <vt:lpstr>狂犬病初次暴露后处置</vt:lpstr>
      <vt:lpstr>如实进行告知和登记</vt:lpstr>
      <vt:lpstr>狂犬病初次暴露后处置</vt:lpstr>
      <vt:lpstr>狂犬病初次暴露后处置</vt:lpstr>
      <vt:lpstr>狂犬病初次暴露后处置</vt:lpstr>
      <vt:lpstr>狂犬病初次暴露后处置</vt:lpstr>
      <vt:lpstr>狂犬病初次暴露后处置</vt:lpstr>
      <vt:lpstr>狂犬病初次暴露后处置</vt:lpstr>
      <vt:lpstr>狂犬病初次暴露后处置</vt:lpstr>
      <vt:lpstr>狂犬病初次暴露后处置</vt:lpstr>
      <vt:lpstr>被动免疫制剂注射</vt:lpstr>
      <vt:lpstr>被动免疫制剂注射</vt:lpstr>
      <vt:lpstr>疫苗接种</vt:lpstr>
      <vt:lpstr>疫苗接种</vt:lpstr>
      <vt:lpstr>疫苗接种</vt:lpstr>
      <vt:lpstr>狂犬病再次暴露后处置</vt:lpstr>
      <vt:lpstr>狂犬病再次暴露后处置</vt:lpstr>
      <vt:lpstr>狂犬病再次暴露后处置</vt:lpstr>
      <vt:lpstr>特别提醒</vt:lpstr>
      <vt:lpstr>幻灯片 69</vt:lpstr>
      <vt:lpstr>狂犬病暴露预防处置门诊</vt:lpstr>
      <vt:lpstr>狂犬病暴露预防处置门诊</vt:lpstr>
      <vt:lpstr>风险防范</vt:lpstr>
      <vt:lpstr>四、风险防范</vt:lpstr>
      <vt:lpstr>思考题</vt:lpstr>
      <vt:lpstr>幻灯片 75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2</cp:revision>
  <dcterms:modified xsi:type="dcterms:W3CDTF">2012-12-19T12:41:00Z</dcterms:modified>
</cp:coreProperties>
</file>